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handoutMasterIdLst>
    <p:handoutMasterId r:id="rId19"/>
  </p:handoutMasterIdLst>
  <p:sldIdLst>
    <p:sldId id="256" r:id="rId2"/>
    <p:sldId id="257" r:id="rId3"/>
    <p:sldId id="258" r:id="rId4"/>
    <p:sldId id="261" r:id="rId5"/>
    <p:sldId id="262" r:id="rId6"/>
    <p:sldId id="277" r:id="rId7"/>
    <p:sldId id="278" r:id="rId8"/>
    <p:sldId id="279" r:id="rId9"/>
    <p:sldId id="280" r:id="rId10"/>
    <p:sldId id="270" r:id="rId11"/>
    <p:sldId id="268" r:id="rId12"/>
    <p:sldId id="271" r:id="rId13"/>
    <p:sldId id="273" r:id="rId14"/>
    <p:sldId id="274" r:id="rId15"/>
    <p:sldId id="275" r:id="rId16"/>
    <p:sldId id="276" r:id="rId17"/>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153"/>
  </p:normalViewPr>
  <p:slideViewPr>
    <p:cSldViewPr snapToGrid="0" snapToObjects="1">
      <p:cViewPr varScale="1">
        <p:scale>
          <a:sx n="95" d="100"/>
          <a:sy n="95" d="100"/>
        </p:scale>
        <p:origin x="1584" y="18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469900"/>
          </a:xfrm>
          <a:prstGeom prst="rect">
            <a:avLst/>
          </a:prstGeom>
        </p:spPr>
        <p:txBody>
          <a:bodyPr vert="horz" lIns="91440" tIns="45720" rIns="91440" bIns="45720" rtlCol="0"/>
          <a:lstStyle>
            <a:lvl1pPr algn="r">
              <a:defRPr sz="1200"/>
            </a:lvl1pPr>
          </a:lstStyle>
          <a:p>
            <a:fld id="{65987377-BD4A-4144-86B7-E20541928566}" type="datetimeFigureOut">
              <a:rPr lang="en-US" smtClean="0"/>
              <a:t>12/28/22</a:t>
            </a:fld>
            <a:endParaRPr lang="en-US"/>
          </a:p>
        </p:txBody>
      </p:sp>
      <p:sp>
        <p:nvSpPr>
          <p:cNvPr id="4" name="Footer Placeholder 3"/>
          <p:cNvSpPr>
            <a:spLocks noGrp="1"/>
          </p:cNvSpPr>
          <p:nvPr>
            <p:ph type="ftr" sz="quarter" idx="2"/>
          </p:nvPr>
        </p:nvSpPr>
        <p:spPr>
          <a:xfrm>
            <a:off x="0" y="8915400"/>
            <a:ext cx="3076575"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8915400"/>
            <a:ext cx="3076575" cy="469900"/>
          </a:xfrm>
          <a:prstGeom prst="rect">
            <a:avLst/>
          </a:prstGeom>
        </p:spPr>
        <p:txBody>
          <a:bodyPr vert="horz" lIns="91440" tIns="45720" rIns="91440" bIns="45720" rtlCol="0" anchor="b"/>
          <a:lstStyle>
            <a:lvl1pPr algn="r">
              <a:defRPr sz="1200"/>
            </a:lvl1pPr>
          </a:lstStyle>
          <a:p>
            <a:fld id="{51209F5F-5929-D948-9161-7032AE80562D}" type="slidenum">
              <a:rPr lang="en-US" smtClean="0"/>
              <a:t>‹#›</a:t>
            </a:fld>
            <a:endParaRPr lang="en-US"/>
          </a:p>
        </p:txBody>
      </p:sp>
    </p:spTree>
    <p:extLst>
      <p:ext uri="{BB962C8B-B14F-4D97-AF65-F5344CB8AC3E}">
        <p14:creationId xmlns:p14="http://schemas.microsoft.com/office/powerpoint/2010/main" val="721864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39E4BF02-F8B6-2742-BA63-F21F674922F7}" type="datetimeFigureOut">
              <a:rPr lang="en-US" smtClean="0"/>
              <a:t>12/28/22</a:t>
            </a:fld>
            <a:endParaRPr lang="en-US" dirty="0"/>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6438"/>
            <a:ext cx="5680075" cy="3695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5400"/>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8915400"/>
            <a:ext cx="3076575" cy="469900"/>
          </a:xfrm>
          <a:prstGeom prst="rect">
            <a:avLst/>
          </a:prstGeom>
        </p:spPr>
        <p:txBody>
          <a:bodyPr vert="horz" lIns="91440" tIns="45720" rIns="91440" bIns="45720" rtlCol="0" anchor="b"/>
          <a:lstStyle>
            <a:lvl1pPr algn="r">
              <a:defRPr sz="1200"/>
            </a:lvl1pPr>
          </a:lstStyle>
          <a:p>
            <a:fld id="{C6C6EA3A-890C-A34B-958F-AF258BE00196}" type="slidenum">
              <a:rPr lang="en-US" smtClean="0"/>
              <a:t>‹#›</a:t>
            </a:fld>
            <a:endParaRPr lang="en-US" dirty="0"/>
          </a:p>
        </p:txBody>
      </p:sp>
    </p:spTree>
    <p:extLst>
      <p:ext uri="{BB962C8B-B14F-4D97-AF65-F5344CB8AC3E}">
        <p14:creationId xmlns:p14="http://schemas.microsoft.com/office/powerpoint/2010/main" val="19161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20650" y="654050"/>
            <a:ext cx="6858000" cy="8610600"/>
          </a:xfrm>
        </p:spPr>
        <p:txBody>
          <a:bodyPr/>
          <a:lstStyle/>
          <a:p>
            <a:pPr marL="171450" indent="-171450">
              <a:buFont typeface="Arial" charset="0"/>
              <a:buChar char="•"/>
            </a:pPr>
            <a:r>
              <a:rPr lang="en-US" sz="1000" dirty="0"/>
              <a:t>With</a:t>
            </a:r>
            <a:r>
              <a:rPr lang="en-US" sz="1000" baseline="0" dirty="0"/>
              <a:t> the tragic end of Saul’s reign, Davis’ reign began.</a:t>
            </a:r>
            <a:r>
              <a:rPr lang="en-US" sz="1000" dirty="0"/>
              <a:t>  Their contrast are striking. Where Saul rejected God, David revered Him.  Where Saul sought his own way, David sought Jehovah’s.  Where Saul demonstrated pride and stubbornness by trying to take what wasn’t his, David graciously accepted from God that which had already been promised to him.  </a:t>
            </a:r>
          </a:p>
          <a:p>
            <a:pPr marL="171450" indent="-171450">
              <a:buFont typeface="Arial" charset="0"/>
              <a:buChar char="•"/>
            </a:pPr>
            <a:r>
              <a:rPr lang="en-US" sz="1000" dirty="0"/>
              <a:t>That said, David’s life was not without trouble.  He committed adultery and murder.  His family, and eventually his kingdom, fell into turmoil.   </a:t>
            </a:r>
            <a:r>
              <a:rPr lang="en-US" sz="1000" baseline="0" dirty="0"/>
              <a:t> </a:t>
            </a:r>
          </a:p>
          <a:p>
            <a:pPr marL="171450" indent="-171450">
              <a:buFont typeface="Arial" charset="0"/>
              <a:buChar char="•"/>
            </a:pPr>
            <a:r>
              <a:rPr lang="en-US" sz="1000" dirty="0"/>
              <a:t>The major divisions represent the success and the moral failure </a:t>
            </a:r>
            <a:r>
              <a:rPr lang="en-US" sz="1000" baseline="0" dirty="0"/>
              <a:t> of David.  </a:t>
            </a:r>
          </a:p>
          <a:p>
            <a:endParaRPr lang="en-US" sz="1000" dirty="0"/>
          </a:p>
          <a:p>
            <a:r>
              <a:rPr lang="en-US" sz="1000" dirty="0"/>
              <a:t>I</a:t>
            </a:r>
            <a:r>
              <a:rPr lang="en-US" sz="1000" b="1" dirty="0"/>
              <a:t>.    </a:t>
            </a:r>
            <a:r>
              <a:rPr lang="en-US" sz="1000" b="1" u="sng" dirty="0"/>
              <a:t>Chapters 1-10 highlight his triumphs </a:t>
            </a:r>
            <a:r>
              <a:rPr lang="en-US" sz="1000" dirty="0"/>
              <a:t>- His reign in Hebron (1-4): “And the time that David was king in Hebron over the house of Judah was seven years and six months” (2:1)</a:t>
            </a:r>
          </a:p>
          <a:p>
            <a:pPr marL="171450" indent="-171450">
              <a:buFont typeface="Arial" charset="0"/>
              <a:buChar char="•"/>
            </a:pPr>
            <a:r>
              <a:rPr lang="en-US" sz="1000" dirty="0"/>
              <a:t>David shows his respect for God’s sovereignty by killing an Amalekite who brazenly claims to have killed King Saul (1:14).  Why? Wicked as Saul was, he was God’s appointed and David refuses to assume the monarch waiting on God’s timing.  </a:t>
            </a:r>
          </a:p>
          <a:p>
            <a:pPr marL="171450" indent="-171450">
              <a:buFont typeface="Arial" charset="0"/>
              <a:buChar char="•"/>
            </a:pPr>
            <a:r>
              <a:rPr lang="en-US" sz="1000" dirty="0"/>
              <a:t>After grieving over the loss of Saul and Jonathan (1:17 ff.),  </a:t>
            </a:r>
          </a:p>
          <a:p>
            <a:pPr marL="171450" indent="-171450">
              <a:buFont typeface="Arial" charset="0"/>
              <a:buChar char="•"/>
            </a:pPr>
            <a:r>
              <a:rPr lang="en-US" sz="1000" dirty="0"/>
              <a:t>David and his family, along with 600 faithful, with God’s instruction, goes to Hebron where the tribe of Judah anoints him as king (2:7).  </a:t>
            </a:r>
          </a:p>
          <a:p>
            <a:pPr marL="171450" indent="-171450">
              <a:buFont typeface="Arial" charset="0"/>
              <a:buChar char="•"/>
            </a:pPr>
            <a:r>
              <a:rPr lang="en-US" sz="1000" dirty="0"/>
              <a:t>There were those loyal to Saul who were not ready to relinquish the throne and wanted to keep it in the family and with the help of </a:t>
            </a:r>
            <a:r>
              <a:rPr lang="en-US" sz="1000" dirty="0" err="1"/>
              <a:t>Abner</a:t>
            </a:r>
            <a:r>
              <a:rPr lang="en-US" sz="1000" dirty="0"/>
              <a:t> (Saul’s commander), Saul’s son, </a:t>
            </a:r>
            <a:r>
              <a:rPr lang="en-US" sz="1000" dirty="0" err="1"/>
              <a:t>Ishbosheth</a:t>
            </a:r>
            <a:r>
              <a:rPr lang="en-US" sz="1000" dirty="0"/>
              <a:t> is made king over the northern tribes (2:8 ff.).  </a:t>
            </a:r>
          </a:p>
          <a:p>
            <a:pPr marL="171450" indent="-171450">
              <a:buFont typeface="Arial" charset="0"/>
              <a:buChar char="•"/>
            </a:pPr>
            <a:r>
              <a:rPr lang="en-US" sz="1000" dirty="0"/>
              <a:t>Chapter 3: After a disagreement with the king, </a:t>
            </a:r>
            <a:r>
              <a:rPr lang="en-US" sz="1000" dirty="0" err="1"/>
              <a:t>Abner</a:t>
            </a:r>
            <a:r>
              <a:rPr lang="en-US" sz="1000" dirty="0"/>
              <a:t> turns on </a:t>
            </a:r>
            <a:r>
              <a:rPr lang="en-US" sz="1000" dirty="0" err="1"/>
              <a:t>hm</a:t>
            </a:r>
            <a:r>
              <a:rPr lang="en-US" sz="1000" dirty="0"/>
              <a:t> and attempts to unite all the people to submit to David (see 3:1, 12).    </a:t>
            </a:r>
          </a:p>
          <a:p>
            <a:pPr marL="171450" indent="-171450">
              <a:buFont typeface="Arial" charset="0"/>
              <a:buChar char="•"/>
            </a:pPr>
            <a:r>
              <a:rPr lang="en-US" sz="1000" dirty="0" err="1"/>
              <a:t>Abner</a:t>
            </a:r>
            <a:r>
              <a:rPr lang="en-US" sz="1000" dirty="0"/>
              <a:t> never sees the unification as he is killed by </a:t>
            </a:r>
            <a:r>
              <a:rPr lang="en-US" sz="1000" dirty="0" err="1"/>
              <a:t>Joab</a:t>
            </a:r>
            <a:r>
              <a:rPr lang="en-US" sz="1000" dirty="0"/>
              <a:t> (David’s commander) who was avenging the death of his </a:t>
            </a:r>
            <a:br>
              <a:rPr lang="en-US" sz="1000" dirty="0"/>
            </a:br>
            <a:r>
              <a:rPr lang="en-US" sz="1000" dirty="0"/>
              <a:t>brother (see 2:22-23; 3:30).  See David’s respect for </a:t>
            </a:r>
            <a:r>
              <a:rPr lang="en-US" sz="1000" dirty="0" err="1"/>
              <a:t>Abner</a:t>
            </a:r>
            <a:r>
              <a:rPr lang="en-US" sz="1000" dirty="0"/>
              <a:t>: “Do you not know that a prince and a great man has fallen this day in Israel?” (3:38).</a:t>
            </a:r>
          </a:p>
          <a:p>
            <a:pPr marL="171450" indent="-171450">
              <a:buFont typeface="Arial" charset="0"/>
              <a:buChar char="•"/>
            </a:pPr>
            <a:r>
              <a:rPr lang="en-US" sz="1000" dirty="0"/>
              <a:t>After </a:t>
            </a:r>
            <a:r>
              <a:rPr lang="en-US" sz="1000" dirty="0" err="1"/>
              <a:t>Ishbosheth</a:t>
            </a:r>
            <a:r>
              <a:rPr lang="en-US" sz="1000" dirty="0"/>
              <a:t> is killed by his own men (beheaded), David finally becomes king over a united kingdom. </a:t>
            </a:r>
          </a:p>
          <a:p>
            <a:pPr marL="171450" indent="-171450">
              <a:buFont typeface="Arial" charset="0"/>
              <a:buChar char="•"/>
            </a:pPr>
            <a:r>
              <a:rPr lang="en-US" sz="1000" dirty="0"/>
              <a:t>Chapter 4 provides the story of </a:t>
            </a:r>
            <a:r>
              <a:rPr lang="en-US" sz="1000" dirty="0" err="1"/>
              <a:t>Mephibosheth</a:t>
            </a:r>
            <a:r>
              <a:rPr lang="en-US" sz="1000" dirty="0"/>
              <a:t> (son of Jonathan, - a cripple from five years old (4:4)</a:t>
            </a:r>
          </a:p>
          <a:p>
            <a:pPr marL="171450" indent="-171450">
              <a:buFont typeface="Arial" charset="0"/>
              <a:buChar char="•"/>
            </a:pPr>
            <a:r>
              <a:rPr lang="en-US" sz="1000" dirty="0"/>
              <a:t>Chapter 5 - David is anointed king over all Israel and moves to Jerusalem (city of David) (5:1-3) and we see David’s desire to build a house for God (that would house the ark of covenant).  </a:t>
            </a:r>
            <a:br>
              <a:rPr lang="en-US" sz="1000" dirty="0"/>
            </a:br>
            <a:r>
              <a:rPr lang="en-US" sz="1000" dirty="0"/>
              <a:t>- God denies him that favor.  Nevertheless David honors God and begins the collection of goods to build a permeant       </a:t>
            </a:r>
            <a:br>
              <a:rPr lang="en-US" sz="1000" dirty="0"/>
            </a:br>
            <a:r>
              <a:rPr lang="en-US" sz="1000" dirty="0"/>
              <a:t>tabernacle.     He also defeats the Philistines in a battle and recovers the ark (5:17 ff.)</a:t>
            </a:r>
          </a:p>
          <a:p>
            <a:pPr marL="171450" indent="-171450">
              <a:buFont typeface="Arial" charset="0"/>
              <a:buChar char="•"/>
            </a:pPr>
            <a:r>
              <a:rPr lang="en-US" sz="1000" dirty="0"/>
              <a:t>Chapter 6 - the ark is returned from the house of </a:t>
            </a:r>
            <a:r>
              <a:rPr lang="en-US" sz="1000" dirty="0" err="1"/>
              <a:t>Obededom</a:t>
            </a:r>
            <a:r>
              <a:rPr lang="en-US" sz="1000" dirty="0"/>
              <a:t> to Jerusalem and </a:t>
            </a:r>
            <a:r>
              <a:rPr lang="en-US" sz="1000" dirty="0" err="1"/>
              <a:t>Uzziah</a:t>
            </a:r>
            <a:r>
              <a:rPr lang="en-US" sz="1000" dirty="0"/>
              <a:t> is struck dead.  Michal’s fall out with David occurs when David fails to be appropriate in her eyes (does not wear kingly garb).  </a:t>
            </a:r>
          </a:p>
          <a:p>
            <a:pPr marL="171450" indent="-171450">
              <a:buFont typeface="Arial" charset="0"/>
              <a:buChar char="•"/>
            </a:pPr>
            <a:r>
              <a:rPr lang="en-US" sz="1000" dirty="0"/>
              <a:t>Chapter 7 providers more detail on why David would not build the tabernacle (too much blood on his hands).</a:t>
            </a:r>
          </a:p>
          <a:p>
            <a:pPr marL="171450" indent="-171450">
              <a:buFont typeface="Arial" charset="0"/>
              <a:buChar char="•"/>
            </a:pPr>
            <a:r>
              <a:rPr lang="en-US" sz="1000" dirty="0"/>
              <a:t>Chapter 8 records David’s conquests</a:t>
            </a:r>
          </a:p>
          <a:p>
            <a:pPr marL="171450" indent="-171450">
              <a:buFont typeface="Arial" charset="0"/>
              <a:buChar char="•"/>
            </a:pPr>
            <a:r>
              <a:rPr lang="en-US" sz="1000" dirty="0"/>
              <a:t>Chapter 9 provides insight to David’s kindness as he favors </a:t>
            </a:r>
            <a:r>
              <a:rPr lang="en-US" sz="1000" dirty="0" err="1"/>
              <a:t>Mephibosheth</a:t>
            </a:r>
            <a:r>
              <a:rPr lang="en-US" sz="1000" dirty="0"/>
              <a:t> (9:7, 9-12).  </a:t>
            </a:r>
          </a:p>
          <a:p>
            <a:pPr marL="171450" indent="-171450">
              <a:buFont typeface="Arial" charset="0"/>
              <a:buChar char="•"/>
            </a:pPr>
            <a:r>
              <a:rPr lang="en-US" sz="1000" dirty="0"/>
              <a:t>Chapter 10:David’s conquests over Ammon and Syria</a:t>
            </a:r>
          </a:p>
          <a:p>
            <a:r>
              <a:rPr lang="en-US" sz="1000" b="1" u="sng" baseline="0" dirty="0"/>
              <a:t>Chapters 11-20 highlights</a:t>
            </a:r>
            <a:r>
              <a:rPr lang="en-US" sz="1000" b="1" u="sng" dirty="0"/>
              <a:t> his troubles.</a:t>
            </a:r>
          </a:p>
          <a:p>
            <a:pPr marL="171450" indent="-171450">
              <a:buFont typeface="Arial" charset="0"/>
              <a:buChar char="•"/>
            </a:pPr>
            <a:r>
              <a:rPr lang="en-US" sz="1000" dirty="0"/>
              <a:t>Chapter 11 - David and Bathsheba, Uriah’s death in battle</a:t>
            </a:r>
          </a:p>
          <a:p>
            <a:pPr marL="171450" indent="-171450">
              <a:buFont typeface="Arial" charset="0"/>
              <a:buChar char="•"/>
            </a:pPr>
            <a:r>
              <a:rPr lang="en-US" sz="1000" dirty="0"/>
              <a:t>Chapter 12 - Nathan’s rebuke and the loss of his son; Solomon is born.</a:t>
            </a:r>
          </a:p>
          <a:p>
            <a:pPr marL="171450" indent="-171450">
              <a:buFont typeface="Arial" charset="0"/>
              <a:buChar char="•"/>
            </a:pPr>
            <a:r>
              <a:rPr lang="en-US" sz="1000" dirty="0"/>
              <a:t>Chapter 13 - The rape of Tamar (13:14) and </a:t>
            </a:r>
            <a:r>
              <a:rPr lang="en-US" sz="1000" dirty="0" err="1"/>
              <a:t>Absolam’s</a:t>
            </a:r>
            <a:r>
              <a:rPr lang="en-US" sz="1000" dirty="0"/>
              <a:t> </a:t>
            </a:r>
            <a:r>
              <a:rPr lang="en-US" sz="1000" dirty="0" err="1"/>
              <a:t>vengenece</a:t>
            </a:r>
            <a:endParaRPr lang="en-US" sz="1000" dirty="0"/>
          </a:p>
          <a:p>
            <a:pPr marL="171450" indent="-171450">
              <a:buFont typeface="Arial" charset="0"/>
              <a:buChar char="•"/>
            </a:pPr>
            <a:r>
              <a:rPr lang="en-US" sz="1000" dirty="0"/>
              <a:t>Chapter 14 - the widow from </a:t>
            </a:r>
            <a:r>
              <a:rPr lang="en-US" sz="1000" dirty="0" err="1"/>
              <a:t>Tekoa</a:t>
            </a:r>
            <a:r>
              <a:rPr lang="en-US" sz="1000" dirty="0"/>
              <a:t> and David’s banishment of </a:t>
            </a:r>
            <a:r>
              <a:rPr lang="en-US" sz="1000" dirty="0" err="1"/>
              <a:t>Absolam</a:t>
            </a:r>
            <a:r>
              <a:rPr lang="en-US" sz="1000" dirty="0"/>
              <a:t> for two years (14:20)</a:t>
            </a:r>
          </a:p>
          <a:p>
            <a:pPr marL="171450" indent="-171450">
              <a:buFont typeface="Arial" charset="0"/>
              <a:buChar char="•"/>
            </a:pPr>
            <a:r>
              <a:rPr lang="en-US" sz="1000" dirty="0"/>
              <a:t>Chapter 15 - </a:t>
            </a:r>
            <a:r>
              <a:rPr lang="en-US" sz="1000" dirty="0" err="1"/>
              <a:t>Absolam’s</a:t>
            </a:r>
            <a:r>
              <a:rPr lang="en-US" sz="1000" dirty="0"/>
              <a:t> rebellion and conspiracy - with the help of </a:t>
            </a:r>
            <a:r>
              <a:rPr lang="en-US" sz="1000" dirty="0" err="1"/>
              <a:t>Ahilthophel</a:t>
            </a:r>
            <a:r>
              <a:rPr lang="en-US" sz="1000" dirty="0"/>
              <a:t> </a:t>
            </a:r>
          </a:p>
          <a:p>
            <a:pPr marL="171450" indent="-171450">
              <a:buFont typeface="Arial" charset="0"/>
              <a:buChar char="•"/>
            </a:pPr>
            <a:r>
              <a:rPr lang="en-US" sz="1000" dirty="0"/>
              <a:t>Chapter 16 - The unwise cursing of </a:t>
            </a:r>
            <a:r>
              <a:rPr lang="en-US" sz="1000" dirty="0" err="1"/>
              <a:t>Shemei</a:t>
            </a:r>
            <a:r>
              <a:rPr lang="en-US" sz="1000" dirty="0"/>
              <a:t> - David’s tolerance; </a:t>
            </a:r>
            <a:r>
              <a:rPr lang="en-US" sz="1000" dirty="0" err="1"/>
              <a:t>Ahithophel’s</a:t>
            </a:r>
            <a:r>
              <a:rPr lang="en-US" sz="1000" dirty="0"/>
              <a:t> unwise counsel (16:23; 17:7)</a:t>
            </a:r>
          </a:p>
          <a:p>
            <a:pPr marL="171450" indent="-171450">
              <a:buFont typeface="Arial" charset="0"/>
              <a:buChar char="•"/>
            </a:pPr>
            <a:r>
              <a:rPr lang="en-US" sz="1000" dirty="0"/>
              <a:t>Chapter 17 - The counsel of </a:t>
            </a:r>
            <a:r>
              <a:rPr lang="en-US" sz="1000" dirty="0" err="1"/>
              <a:t>Hushai</a:t>
            </a:r>
            <a:r>
              <a:rPr lang="en-US" sz="1000" dirty="0"/>
              <a:t> - </a:t>
            </a:r>
            <a:r>
              <a:rPr lang="en-US" sz="1000" dirty="0" err="1"/>
              <a:t>Ahithophel</a:t>
            </a:r>
            <a:r>
              <a:rPr lang="en-US" sz="1000" dirty="0"/>
              <a:t> hangs himself when he see his counsel id not followed </a:t>
            </a:r>
          </a:p>
          <a:p>
            <a:pPr marL="171450" indent="-171450">
              <a:buFont typeface="Arial" charset="0"/>
              <a:buChar char="•"/>
            </a:pPr>
            <a:r>
              <a:rPr lang="en-US" sz="1000" dirty="0"/>
              <a:t>Chapter 18 - </a:t>
            </a:r>
            <a:r>
              <a:rPr lang="en-US" sz="1000" dirty="0" err="1"/>
              <a:t>Absolam</a:t>
            </a:r>
            <a:r>
              <a:rPr lang="en-US" sz="1000" dirty="0"/>
              <a:t> killed in battle and Davis mourns the loss (18:32 ff.)</a:t>
            </a:r>
          </a:p>
          <a:p>
            <a:pPr marL="171450" indent="-171450">
              <a:buFont typeface="Arial" charset="0"/>
              <a:buChar char="•"/>
            </a:pPr>
            <a:r>
              <a:rPr lang="en-US" sz="1000" dirty="0"/>
              <a:t>Chapter 19 - </a:t>
            </a:r>
            <a:r>
              <a:rPr lang="en-US" sz="1000" dirty="0" err="1"/>
              <a:t>Joab</a:t>
            </a:r>
            <a:r>
              <a:rPr lang="en-US" sz="1000" dirty="0"/>
              <a:t> rebukes David for his mourning of an unrighteous son and </a:t>
            </a:r>
            <a:r>
              <a:rPr lang="en-US" sz="1000" dirty="0" err="1"/>
              <a:t>Shemei</a:t>
            </a:r>
            <a:r>
              <a:rPr lang="en-US" sz="1000" dirty="0"/>
              <a:t> is pardoned (temporarily until Solomon’s reign)</a:t>
            </a:r>
          </a:p>
          <a:p>
            <a:pPr marL="171450" indent="-171450">
              <a:buFont typeface="Arial" charset="0"/>
              <a:buChar char="•"/>
            </a:pPr>
            <a:r>
              <a:rPr lang="en-US" sz="1000" dirty="0"/>
              <a:t>Chapter 20 - the rebellion of Sheba and he is beheaded and his head is thrown over the wall to prevent disaster.  </a:t>
            </a:r>
          </a:p>
          <a:p>
            <a:pPr marL="171450" indent="-171450">
              <a:buFont typeface="Arial" charset="0"/>
              <a:buChar char="•"/>
            </a:pPr>
            <a:r>
              <a:rPr lang="en-US" sz="1000" dirty="0"/>
              <a:t>Chapters 21-24 record some of his final words and deeds - avenges the </a:t>
            </a:r>
            <a:r>
              <a:rPr lang="en-US" sz="1000" dirty="0" err="1"/>
              <a:t>Gibeonites</a:t>
            </a:r>
            <a:r>
              <a:rPr lang="en-US" sz="1000" dirty="0"/>
              <a:t> and spared </a:t>
            </a:r>
            <a:r>
              <a:rPr lang="en-US" sz="1000" dirty="0" err="1"/>
              <a:t>Mehibosheth</a:t>
            </a:r>
            <a:r>
              <a:rPr lang="en-US" sz="1000" dirty="0"/>
              <a:t> (21).  </a:t>
            </a:r>
            <a:r>
              <a:rPr lang="en-US" sz="1000" dirty="0" err="1"/>
              <a:t>Davids</a:t>
            </a:r>
            <a:r>
              <a:rPr lang="en-US" sz="1000" dirty="0"/>
              <a:t>’ might men (23:8 ff.). David’s prideful sin (census) and God’s judgment (famine) and it ends when David builds an altar to God (24:25).</a:t>
            </a:r>
          </a:p>
          <a:p>
            <a:r>
              <a:rPr lang="en-US" sz="1000" dirty="0"/>
              <a:t>      </a:t>
            </a:r>
          </a:p>
          <a:p>
            <a:r>
              <a:rPr lang="en-US" sz="1000" dirty="0"/>
              <a:t> -Note: David’s pinnacle seems to be found in chapter 10 and it goes downhill from there.  </a:t>
            </a:r>
          </a:p>
          <a:p>
            <a:pPr marL="171450" indent="-171450">
              <a:buFont typeface="Arial" charset="0"/>
              <a:buChar char="•"/>
            </a:pPr>
            <a:endParaRPr lang="en-US" sz="1000" baseline="0" dirty="0"/>
          </a:p>
          <a:p>
            <a:pPr marL="171450" indent="-171450">
              <a:buFont typeface="Arial" charset="0"/>
              <a:buChar char="•"/>
            </a:pPr>
            <a:endParaRPr lang="en-US" sz="1000" dirty="0"/>
          </a:p>
        </p:txBody>
      </p:sp>
      <p:sp>
        <p:nvSpPr>
          <p:cNvPr id="4" name="Slide Number Placeholder 3"/>
          <p:cNvSpPr>
            <a:spLocks noGrp="1"/>
          </p:cNvSpPr>
          <p:nvPr>
            <p:ph type="sldNum" sz="quarter" idx="10"/>
          </p:nvPr>
        </p:nvSpPr>
        <p:spPr/>
        <p:txBody>
          <a:bodyPr/>
          <a:lstStyle/>
          <a:p>
            <a:fld id="{C6C6EA3A-890C-A34B-958F-AF258BE00196}" type="slidenum">
              <a:rPr lang="en-US" smtClean="0"/>
              <a:t>1</a:t>
            </a:fld>
            <a:endParaRPr lang="en-US" dirty="0"/>
          </a:p>
        </p:txBody>
      </p:sp>
    </p:spTree>
    <p:extLst>
      <p:ext uri="{BB962C8B-B14F-4D97-AF65-F5344CB8AC3E}">
        <p14:creationId xmlns:p14="http://schemas.microsoft.com/office/powerpoint/2010/main" val="38821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9025" y="153988"/>
            <a:ext cx="4933950" cy="3700462"/>
          </a:xfrm>
        </p:spPr>
      </p:sp>
      <p:sp>
        <p:nvSpPr>
          <p:cNvPr id="3" name="Notes Placeholder 2"/>
          <p:cNvSpPr>
            <a:spLocks noGrp="1"/>
          </p:cNvSpPr>
          <p:nvPr>
            <p:ph type="body" idx="1"/>
          </p:nvPr>
        </p:nvSpPr>
        <p:spPr>
          <a:xfrm>
            <a:off x="120650" y="4006850"/>
            <a:ext cx="6826440" cy="5378450"/>
          </a:xfrm>
        </p:spPr>
        <p:txBody>
          <a:bodyPr/>
          <a:lstStyle/>
          <a:p>
            <a:r>
              <a:rPr lang="en-US" sz="1000" dirty="0">
                <a:ea typeface="Arial Narrow" charset="0"/>
                <a:cs typeface="Arial Narrow" charset="0"/>
              </a:rPr>
              <a:t>The entire Book of 2 Samuel is committed to telling us about David’s rise to power and of his 40-year reign (7 ½ in Hebron and 33 in Judah).</a:t>
            </a:r>
            <a:r>
              <a:rPr lang="en-US" sz="1000" baseline="0" dirty="0">
                <a:ea typeface="Arial Narrow" charset="0"/>
                <a:cs typeface="Arial Narrow" charset="0"/>
              </a:rPr>
              <a:t>  God, “seeing not as man sees” makes David Hs choice as king (1 Sa. 16:7; 312:4; 2 Sam. 5:4).  In Paul’s discourse in the synagogue at Antioch of Pisidia, Paul reminds the listeners that from David’s seed came Christ and that he was “a man after God’s own heart” (Acts 13:22; Heb. 11:32-34).  The Book tells us of David’s life - his character flaws included - we learn the good and the bad about him. </a:t>
            </a:r>
            <a:r>
              <a:rPr lang="en-US" sz="1000" b="1" baseline="0" dirty="0">
                <a:ea typeface="Arial Narrow" charset="0"/>
                <a:cs typeface="Arial Narrow" charset="0"/>
              </a:rPr>
              <a:t>The good</a:t>
            </a:r>
            <a:r>
              <a:rPr lang="en-US" sz="1000" baseline="0" dirty="0">
                <a:ea typeface="Arial Narrow" charset="0"/>
                <a:cs typeface="Arial Narrow" charset="0"/>
              </a:rPr>
              <a:t>: he was a true friend (Jonathan); he was a courageous soldier; he was a loyal subject to the king (Saul); he was a good brother and son, and he was industrious and honorable.  That said</a:t>
            </a:r>
            <a:r>
              <a:rPr lang="is-IS" sz="1000" baseline="0" dirty="0">
                <a:ea typeface="Arial Narrow" charset="0"/>
                <a:cs typeface="Arial Narrow" charset="0"/>
              </a:rPr>
              <a:t>…</a:t>
            </a:r>
            <a:r>
              <a:rPr lang="en-US" sz="1000" b="1" baseline="0" dirty="0">
                <a:ea typeface="Arial Narrow" charset="0"/>
                <a:cs typeface="Arial Narrow" charset="0"/>
              </a:rPr>
              <a:t>the bad:</a:t>
            </a:r>
            <a:r>
              <a:rPr lang="en-US" sz="1000" b="1" dirty="0">
                <a:ea typeface="Arial Narrow" charset="0"/>
                <a:cs typeface="Arial Narrow" charset="0"/>
              </a:rPr>
              <a:t> </a:t>
            </a:r>
            <a:r>
              <a:rPr lang="en-US" sz="1000" baseline="0" dirty="0">
                <a:ea typeface="Arial Narrow" charset="0"/>
                <a:cs typeface="Arial Narrow" charset="0"/>
              </a:rPr>
              <a:t>he was sinful when he allowed a “new cart “to transport the ark,” he committed the sin of adultery with Bathsheba, he murdered her husband (Uriah), his pride lead to census taking to demonstrate his success,</a:t>
            </a:r>
            <a:r>
              <a:rPr lang="en-US" sz="1000" dirty="0">
                <a:ea typeface="Arial Narrow" charset="0"/>
                <a:cs typeface="Arial Narrow" charset="0"/>
              </a:rPr>
              <a:t> and </a:t>
            </a:r>
            <a:r>
              <a:rPr lang="en-US" sz="1000" baseline="0" dirty="0">
                <a:ea typeface="Arial Narrow" charset="0"/>
                <a:cs typeface="Arial Narrow" charset="0"/>
              </a:rPr>
              <a:t>he was not the best father - failing to control his children.  David was about sixteen years old when first anointed by Samuel (1 Sa. 16:13).  He became Saul’s armor bearer and is known for relaxing the King with his music (1 Sa. 16:21, 23).  He was known to be Saul’s enemy continually, but out of respect for Saul, David spend thirteen (13) years as an outlaw avoiding confrontation with </a:t>
            </a:r>
            <a:r>
              <a:rPr lang="en-US" sz="1000" dirty="0">
                <a:ea typeface="Arial Narrow" charset="0"/>
                <a:cs typeface="Arial Narrow" charset="0"/>
              </a:rPr>
              <a:t>him</a:t>
            </a:r>
            <a:r>
              <a:rPr lang="en-US" sz="1000" baseline="0" dirty="0">
                <a:ea typeface="Arial Narrow" charset="0"/>
                <a:cs typeface="Arial Narrow" charset="0"/>
              </a:rPr>
              <a:t>.  When David was thirty (30), Saul falls on his on sword in a battle and an Amalekite finishes him off.  2 Samuel begins with here - with David receiving the news of Saul’s death.  The Book tells us how the nation of Israel was unified, how with the defeat of the Jebusites, Jerusalem becomes the holy city, the city of David (Jerusalem).   The major divisions of the Book represent the success and the moral failure of David: his triumphs (1-10) and his troubles (11-20).  Chapters 21-24 record some of his final words and deeds.  One of David’s greatest wishes was to build the tabernacle- a permanent place to worship - to honor God.  Much to his dismay this job is given to Solomon.  There seemed nothing David could not acquire - cities, armies and fame. He went too far, though, when he built a “new cart” where Uzzah loses his life and then follows that by taking another man’s wife (he was about fifty). Nathan. The prophet, helps David to see the gravity of his sin (12:10-14).  Though David repents, we should not miss the consequences that followed as he has tragedy after tragedy in his own household: Amnon rapes his half-sister, Tamar (13:1-20), Absolam kills Amnon and runs away (13), he rebels against his father (15:1-16:9), he has relations with David’s concubines (16:20-23), and he dies tragically at the hands of Joab (18:1-33).  Later, Solomon has his brother, Adonijah killed for inappropriately assuming the role as king (1 Ki. 1:2, 13-25).  Truly, the “sword never departed form his house” and the Psalmist reflects, “My sin is ever before me” (Psa. 51). </a:t>
            </a:r>
          </a:p>
          <a:p>
            <a:endParaRPr lang="en-US" sz="1000" baseline="0" dirty="0"/>
          </a:p>
          <a:p>
            <a:r>
              <a:rPr lang="en-US" sz="1000" baseline="0" dirty="0"/>
              <a:t>Application: </a:t>
            </a:r>
          </a:p>
          <a:p>
            <a:pPr marL="685800" lvl="1" indent="-228600">
              <a:buFont typeface="+mj-lt"/>
              <a:buAutoNum type="arabicPeriod"/>
            </a:pPr>
            <a:r>
              <a:rPr lang="en-US" sz="1000" baseline="0" dirty="0">
                <a:ea typeface="Arial Narrow" charset="0"/>
                <a:cs typeface="Arial Narrow" charset="0"/>
              </a:rPr>
              <a:t>Prosperity and ease can be perilous - material abundance and power with too much time on our hands is dangerous. </a:t>
            </a:r>
          </a:p>
          <a:p>
            <a:pPr marL="685800" lvl="1" indent="-228600">
              <a:buFont typeface="+mj-lt"/>
              <a:buAutoNum type="arabicPeriod"/>
            </a:pPr>
            <a:r>
              <a:rPr lang="en-US" sz="1000" baseline="0" dirty="0">
                <a:ea typeface="Arial Narrow" charset="0"/>
                <a:cs typeface="Arial Narrow" charset="0"/>
              </a:rPr>
              <a:t>Building new carts is unacceptable  and confusing (innocent people are hurt as was the case of </a:t>
            </a:r>
            <a:r>
              <a:rPr lang="en-US" sz="1000" baseline="0" dirty="0" err="1">
                <a:ea typeface="Arial Narrow" charset="0"/>
                <a:cs typeface="Arial Narrow" charset="0"/>
              </a:rPr>
              <a:t>Uzzah</a:t>
            </a:r>
            <a:r>
              <a:rPr lang="en-US" sz="1000" baseline="0" dirty="0">
                <a:ea typeface="Arial Narrow" charset="0"/>
                <a:cs typeface="Arial Narrow" charset="0"/>
              </a:rPr>
              <a:t>) </a:t>
            </a:r>
          </a:p>
          <a:p>
            <a:pPr marL="685800" lvl="1" indent="-228600">
              <a:buFont typeface="+mj-lt"/>
              <a:buAutoNum type="arabicPeriod"/>
            </a:pPr>
            <a:r>
              <a:rPr lang="en-US" sz="1000" baseline="0" dirty="0">
                <a:ea typeface="Arial Narrow" charset="0"/>
                <a:cs typeface="Arial Narrow" charset="0"/>
              </a:rPr>
              <a:t>Sin ALWAYS has consequences! (Nu. 32:33)</a:t>
            </a:r>
          </a:p>
          <a:p>
            <a:pPr marL="685800" lvl="1" indent="-228600">
              <a:buFont typeface="+mj-lt"/>
              <a:buAutoNum type="arabicPeriod"/>
            </a:pPr>
            <a:r>
              <a:rPr lang="en-US" sz="1000" baseline="0" dirty="0">
                <a:ea typeface="Arial Narrow" charset="0"/>
                <a:cs typeface="Arial Narrow" charset="0"/>
              </a:rPr>
              <a:t>David’s heart was special because of his penitent attitude.  He learned to hate sin (Psa. 119:104)</a:t>
            </a:r>
            <a:endParaRPr lang="en-US" sz="1000" dirty="0">
              <a:ea typeface="Arial Narrow" charset="0"/>
              <a:cs typeface="Arial Narrow" charset="0"/>
            </a:endParaRPr>
          </a:p>
          <a:p>
            <a:br>
              <a:rPr lang="en-US" sz="1000" baseline="0" dirty="0">
                <a:ea typeface="Arial Narrow" charset="0"/>
                <a:cs typeface="Arial Narrow" charset="0"/>
              </a:rPr>
            </a:br>
            <a:r>
              <a:rPr lang="en-US" sz="1000" baseline="0" dirty="0">
                <a:ea typeface="Arial Narrow" charset="0"/>
                <a:cs typeface="Arial Narrow" charset="0"/>
              </a:rPr>
              <a:t>Key thought: The Hebrew write say this about David, “Out of weakness they were made strong” (11:34).  We learn from our mistakes.  </a:t>
            </a:r>
            <a:endParaRPr lang="en-US" sz="900" baseline="0" dirty="0">
              <a:ea typeface="Arial Narrow" charset="0"/>
              <a:cs typeface="Arial Narrow" charset="0"/>
            </a:endParaRPr>
          </a:p>
          <a:p>
            <a:pPr marL="685800" lvl="1" indent="-228600">
              <a:buFont typeface="+mj-lt"/>
              <a:buAutoNum type="arabicPeriod"/>
            </a:pPr>
            <a:endParaRPr lang="en-US" sz="900" baseline="0" dirty="0">
              <a:latin typeface="Arial Narrow" charset="0"/>
              <a:ea typeface="Arial Narrow" charset="0"/>
              <a:cs typeface="Arial Narrow" charset="0"/>
            </a:endParaRPr>
          </a:p>
          <a:p>
            <a:pPr marL="685800" lvl="1" indent="-228600">
              <a:buFont typeface="+mj-lt"/>
              <a:buAutoNum type="arabicPeriod"/>
            </a:pPr>
            <a:endParaRPr lang="en-US" sz="900" baseline="0" dirty="0">
              <a:latin typeface="Arial Narrow" charset="0"/>
              <a:ea typeface="Arial Narrow" charset="0"/>
              <a:cs typeface="Arial Narrow" charset="0"/>
            </a:endParaRPr>
          </a:p>
          <a:p>
            <a:pPr marL="685800" lvl="1" indent="-228600">
              <a:buFont typeface="+mj-lt"/>
              <a:buAutoNum type="arabicPeriod"/>
            </a:pPr>
            <a:endParaRPr lang="en-US" sz="800" dirty="0"/>
          </a:p>
        </p:txBody>
      </p:sp>
      <p:sp>
        <p:nvSpPr>
          <p:cNvPr id="4" name="Slide Number Placeholder 3"/>
          <p:cNvSpPr>
            <a:spLocks noGrp="1"/>
          </p:cNvSpPr>
          <p:nvPr>
            <p:ph type="sldNum" sz="quarter" idx="10"/>
          </p:nvPr>
        </p:nvSpPr>
        <p:spPr/>
        <p:txBody>
          <a:bodyPr/>
          <a:lstStyle/>
          <a:p>
            <a:fld id="{C6C6EA3A-890C-A34B-958F-AF258BE00196}" type="slidenum">
              <a:rPr lang="en-US" smtClean="0"/>
              <a:t>2</a:t>
            </a:fld>
            <a:endParaRPr lang="en-US" dirty="0"/>
          </a:p>
        </p:txBody>
      </p:sp>
    </p:spTree>
    <p:extLst>
      <p:ext uri="{BB962C8B-B14F-4D97-AF65-F5344CB8AC3E}">
        <p14:creationId xmlns:p14="http://schemas.microsoft.com/office/powerpoint/2010/main" val="141792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92138"/>
            <a:ext cx="5892800" cy="4419600"/>
          </a:xfrm>
          <a:solidFill>
            <a:srgbClr val="FFFF00"/>
          </a:solidFill>
        </p:spPr>
      </p:sp>
      <p:sp>
        <p:nvSpPr>
          <p:cNvPr id="3" name="Notes Placeholder 2"/>
          <p:cNvSpPr>
            <a:spLocks noGrp="1"/>
          </p:cNvSpPr>
          <p:nvPr>
            <p:ph type="body" idx="1"/>
          </p:nvPr>
        </p:nvSpPr>
        <p:spPr>
          <a:xfrm>
            <a:off x="425451" y="5226050"/>
            <a:ext cx="5964238" cy="3455988"/>
          </a:xfrm>
        </p:spPr>
        <p:txBody>
          <a:bodyPr/>
          <a:lstStyle/>
          <a:p>
            <a:endParaRPr lang="en-US" dirty="0"/>
          </a:p>
        </p:txBody>
      </p:sp>
      <p:sp>
        <p:nvSpPr>
          <p:cNvPr id="4" name="Slide Number Placeholder 3"/>
          <p:cNvSpPr>
            <a:spLocks noGrp="1"/>
          </p:cNvSpPr>
          <p:nvPr>
            <p:ph type="sldNum" sz="quarter" idx="10"/>
          </p:nvPr>
        </p:nvSpPr>
        <p:spPr/>
        <p:txBody>
          <a:bodyPr/>
          <a:lstStyle/>
          <a:p>
            <a:fld id="{86E33552-28B7-9F48-96EF-6F521705AA6A}" type="slidenum">
              <a:rPr lang="en-US" smtClean="0"/>
              <a:t>3</a:t>
            </a:fld>
            <a:endParaRPr lang="en-US" dirty="0"/>
          </a:p>
        </p:txBody>
      </p:sp>
    </p:spTree>
    <p:extLst>
      <p:ext uri="{BB962C8B-B14F-4D97-AF65-F5344CB8AC3E}">
        <p14:creationId xmlns:p14="http://schemas.microsoft.com/office/powerpoint/2010/main" val="77338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91C17C-C574-5A4E-8C31-A3BBF30A1AB0}" type="slidenum">
              <a:rPr lang="en-US" smtClean="0"/>
              <a:t>4</a:t>
            </a:fld>
            <a:endParaRPr lang="en-US"/>
          </a:p>
        </p:txBody>
      </p:sp>
    </p:spTree>
    <p:extLst>
      <p:ext uri="{BB962C8B-B14F-4D97-AF65-F5344CB8AC3E}">
        <p14:creationId xmlns:p14="http://schemas.microsoft.com/office/powerpoint/2010/main" val="139995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9E2C24-1099-8B48-A5D1-8E89D0F2DEB1}" type="slidenum">
              <a:rPr lang="en-US" smtClean="0"/>
              <a:t>10</a:t>
            </a:fld>
            <a:endParaRPr lang="en-US"/>
          </a:p>
        </p:txBody>
      </p:sp>
    </p:spTree>
    <p:extLst>
      <p:ext uri="{BB962C8B-B14F-4D97-AF65-F5344CB8AC3E}">
        <p14:creationId xmlns:p14="http://schemas.microsoft.com/office/powerpoint/2010/main" val="177764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12</a:t>
            </a:fld>
            <a:endParaRPr lang="en-US" dirty="0"/>
          </a:p>
        </p:txBody>
      </p:sp>
    </p:spTree>
    <p:extLst>
      <p:ext uri="{BB962C8B-B14F-4D97-AF65-F5344CB8AC3E}">
        <p14:creationId xmlns:p14="http://schemas.microsoft.com/office/powerpoint/2010/main" val="139412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509E2C24-1099-8B48-A5D1-8E89D0F2DEB1}" type="slidenum">
              <a:rPr lang="en-US" smtClean="0"/>
              <a:t>13</a:t>
            </a:fld>
            <a:endParaRPr lang="en-US" dirty="0"/>
          </a:p>
        </p:txBody>
      </p:sp>
    </p:spTree>
    <p:extLst>
      <p:ext uri="{BB962C8B-B14F-4D97-AF65-F5344CB8AC3E}">
        <p14:creationId xmlns:p14="http://schemas.microsoft.com/office/powerpoint/2010/main" val="63148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14</a:t>
            </a:fld>
            <a:endParaRPr lang="en-US" dirty="0"/>
          </a:p>
        </p:txBody>
      </p:sp>
    </p:spTree>
    <p:extLst>
      <p:ext uri="{BB962C8B-B14F-4D97-AF65-F5344CB8AC3E}">
        <p14:creationId xmlns:p14="http://schemas.microsoft.com/office/powerpoint/2010/main" val="309903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68DC431-1583-4702-B81A-832D335C0186}" type="datetimeFigureOut">
              <a:rPr lang="en-US" smtClean="0"/>
              <a:pPr/>
              <a:t>12/28/22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12/28/22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8DC431-1583-4702-B81A-832D335C0186}" type="datetimeFigureOut">
              <a:rPr lang="en-US" smtClean="0"/>
              <a:pPr/>
              <a:t>12/28/22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8DC431-1583-4702-B81A-832D335C0186}" type="datetimeFigureOut">
              <a:rPr lang="en-US" smtClean="0"/>
              <a:pPr/>
              <a:t>12/28/22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8DC431-1583-4702-B81A-832D335C0186}" type="datetimeFigureOut">
              <a:rPr lang="en-US" smtClean="0"/>
              <a:pPr/>
              <a:t>12/28/22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8DC431-1583-4702-B81A-832D335C0186}" type="datetimeFigureOut">
              <a:rPr lang="en-US" smtClean="0"/>
              <a:pPr/>
              <a:t>12/28/22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C431-1583-4702-B81A-832D335C0186}" type="datetimeFigureOut">
              <a:rPr lang="en-US" smtClean="0"/>
              <a:pPr/>
              <a:t>12/28/22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8DC431-1583-4702-B81A-832D335C0186}" type="datetimeFigureOut">
              <a:rPr lang="en-US" smtClean="0"/>
              <a:pPr/>
              <a:t>12/28/22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68DC431-1583-4702-B81A-832D335C0186}" type="datetimeFigureOut">
              <a:rPr lang="en-US" smtClean="0"/>
              <a:pPr/>
              <a:t>12/28/22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F2CC1A4-3628-4009-A3B0-E0FB77C012B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8DC431-1583-4702-B81A-832D335C0186}" type="datetimeFigureOut">
              <a:rPr lang="en-US" smtClean="0"/>
              <a:pPr/>
              <a:t>12/28/22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F2CC1A4-3628-4009-A3B0-E0FB77C012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Symphony of the Scriptures</a:t>
            </a:r>
          </a:p>
        </p:txBody>
      </p:sp>
      <p:sp>
        <p:nvSpPr>
          <p:cNvPr id="3" name="Subtitle 2"/>
          <p:cNvSpPr>
            <a:spLocks noGrp="1"/>
          </p:cNvSpPr>
          <p:nvPr>
            <p:ph type="subTitle" idx="1"/>
          </p:nvPr>
        </p:nvSpPr>
        <p:spPr/>
        <p:txBody>
          <a:bodyPr>
            <a:normAutofit/>
          </a:bodyPr>
          <a:lstStyle/>
          <a:p>
            <a:r>
              <a:rPr lang="en-US" sz="3200" dirty="0"/>
              <a:t>2 Samuel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B4AA-C4F9-1540-8532-D30786C0195D}"/>
              </a:ext>
            </a:extLst>
          </p:cNvPr>
          <p:cNvSpPr>
            <a:spLocks noGrp="1"/>
          </p:cNvSpPr>
          <p:nvPr>
            <p:ph type="title"/>
          </p:nvPr>
        </p:nvSpPr>
        <p:spPr/>
        <p:txBody>
          <a:bodyPr>
            <a:normAutofit/>
          </a:bodyPr>
          <a:lstStyle/>
          <a:p>
            <a:r>
              <a:rPr lang="en-US" sz="3200" dirty="0">
                <a:solidFill>
                  <a:schemeClr val="accent1"/>
                </a:solidFill>
              </a:rPr>
              <a:t>Who wrote the book?</a:t>
            </a:r>
          </a:p>
        </p:txBody>
      </p:sp>
      <p:sp>
        <p:nvSpPr>
          <p:cNvPr id="3" name="Content Placeholder 2">
            <a:extLst>
              <a:ext uri="{FF2B5EF4-FFF2-40B4-BE49-F238E27FC236}">
                <a16:creationId xmlns:a16="http://schemas.microsoft.com/office/drawing/2014/main" id="{FE0DFB63-8704-4449-AA89-E7D92471C1D3}"/>
              </a:ext>
            </a:extLst>
          </p:cNvPr>
          <p:cNvSpPr>
            <a:spLocks noGrp="1"/>
          </p:cNvSpPr>
          <p:nvPr>
            <p:ph idx="1"/>
          </p:nvPr>
        </p:nvSpPr>
        <p:spPr>
          <a:xfrm>
            <a:off x="200025" y="1573276"/>
            <a:ext cx="8743950" cy="5449824"/>
          </a:xfrm>
        </p:spPr>
        <p:txBody>
          <a:bodyPr>
            <a:normAutofit/>
          </a:bodyPr>
          <a:lstStyle/>
          <a:p>
            <a:pPr marL="89154" indent="0">
              <a:buNone/>
            </a:pPr>
            <a:r>
              <a:rPr lang="en-US" sz="2400" dirty="0"/>
              <a:t>As we have already noted,  1 and 2 Samuel form one book in the Hebrew Bible.  The Septuagint, the Greek version of the Bible, first divided these books into two parts.  Although the book does not name a specific author, the material was compiled from documents written and collected by the prophets Nathan, Gad, and Samuel—the prophet for whom the book is named (1 Chronicles 29:29).</a:t>
            </a:r>
          </a:p>
          <a:p>
            <a:pPr marL="89154" indent="0">
              <a:buNone/>
            </a:pPr>
            <a:endParaRPr lang="en-US" sz="2400" dirty="0"/>
          </a:p>
          <a:p>
            <a:pPr marL="89154" indent="0">
              <a:buNone/>
            </a:pPr>
            <a:endParaRPr lang="en-US" sz="2400" dirty="0"/>
          </a:p>
        </p:txBody>
      </p:sp>
    </p:spTree>
    <p:extLst>
      <p:ext uri="{BB962C8B-B14F-4D97-AF65-F5344CB8AC3E}">
        <p14:creationId xmlns:p14="http://schemas.microsoft.com/office/powerpoint/2010/main" val="231444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5841-4102-EE47-A49A-F2FA31B26D0C}"/>
              </a:ext>
            </a:extLst>
          </p:cNvPr>
          <p:cNvSpPr>
            <a:spLocks noGrp="1"/>
          </p:cNvSpPr>
          <p:nvPr>
            <p:ph type="title"/>
          </p:nvPr>
        </p:nvSpPr>
        <p:spPr/>
        <p:txBody>
          <a:bodyPr>
            <a:normAutofit/>
          </a:bodyPr>
          <a:lstStyle/>
          <a:p>
            <a:r>
              <a:rPr lang="en-US" sz="3200" dirty="0">
                <a:solidFill>
                  <a:schemeClr val="accent1"/>
                </a:solidFill>
              </a:rPr>
              <a:t>Where are we?</a:t>
            </a:r>
          </a:p>
        </p:txBody>
      </p:sp>
      <p:sp>
        <p:nvSpPr>
          <p:cNvPr id="3" name="Content Placeholder 2">
            <a:extLst>
              <a:ext uri="{FF2B5EF4-FFF2-40B4-BE49-F238E27FC236}">
                <a16:creationId xmlns:a16="http://schemas.microsoft.com/office/drawing/2014/main" id="{0C7F3610-482F-F748-B19E-F6ABCFBA6B53}"/>
              </a:ext>
            </a:extLst>
          </p:cNvPr>
          <p:cNvSpPr>
            <a:spLocks noGrp="1"/>
          </p:cNvSpPr>
          <p:nvPr>
            <p:ph idx="1"/>
          </p:nvPr>
        </p:nvSpPr>
        <p:spPr>
          <a:xfrm>
            <a:off x="228600" y="1676400"/>
            <a:ext cx="8763000" cy="4724401"/>
          </a:xfrm>
        </p:spPr>
        <p:txBody>
          <a:bodyPr>
            <a:normAutofit/>
          </a:bodyPr>
          <a:lstStyle/>
          <a:p>
            <a:pPr marL="89154" indent="0">
              <a:buNone/>
            </a:pPr>
            <a:r>
              <a:rPr lang="en-US" sz="2400" dirty="0"/>
              <a:t>Second Samuel is set in the land of Israel during the reign of David and follows the course of his forty years as king of Israel (1011–971 BC).  </a:t>
            </a:r>
          </a:p>
        </p:txBody>
      </p:sp>
    </p:spTree>
    <p:extLst>
      <p:ext uri="{BB962C8B-B14F-4D97-AF65-F5344CB8AC3E}">
        <p14:creationId xmlns:p14="http://schemas.microsoft.com/office/powerpoint/2010/main" val="169730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FFA3-C05D-E24A-8EC7-A57677F20255}"/>
              </a:ext>
            </a:extLst>
          </p:cNvPr>
          <p:cNvSpPr>
            <a:spLocks noGrp="1"/>
          </p:cNvSpPr>
          <p:nvPr>
            <p:ph type="title"/>
          </p:nvPr>
        </p:nvSpPr>
        <p:spPr/>
        <p:txBody>
          <a:bodyPr>
            <a:normAutofit/>
          </a:bodyPr>
          <a:lstStyle/>
          <a:p>
            <a:r>
              <a:rPr lang="en-US" sz="3200" dirty="0">
                <a:solidFill>
                  <a:schemeClr val="accent1"/>
                </a:solidFill>
              </a:rPr>
              <a:t>Why is 2 Samuel so important?</a:t>
            </a:r>
          </a:p>
        </p:txBody>
      </p:sp>
      <p:sp>
        <p:nvSpPr>
          <p:cNvPr id="3" name="Content Placeholder 2">
            <a:extLst>
              <a:ext uri="{FF2B5EF4-FFF2-40B4-BE49-F238E27FC236}">
                <a16:creationId xmlns:a16="http://schemas.microsoft.com/office/drawing/2014/main" id="{F35B7A82-5111-664F-8EEA-9BE7ED9FDE24}"/>
              </a:ext>
            </a:extLst>
          </p:cNvPr>
          <p:cNvSpPr>
            <a:spLocks noGrp="1"/>
          </p:cNvSpPr>
          <p:nvPr>
            <p:ph idx="1"/>
          </p:nvPr>
        </p:nvSpPr>
        <p:spPr>
          <a:xfrm>
            <a:off x="134471" y="1408176"/>
            <a:ext cx="8848164" cy="5474143"/>
          </a:xfrm>
        </p:spPr>
        <p:txBody>
          <a:bodyPr>
            <a:noAutofit/>
          </a:bodyPr>
          <a:lstStyle/>
          <a:p>
            <a:pPr marL="89154" indent="0">
              <a:buNone/>
            </a:pPr>
            <a:r>
              <a:rPr lang="en-US" sz="2000" dirty="0"/>
              <a:t>1 Samuel introduces the monarchy of Israel, and 2 Samuel chronicles the establishment of the Davidic dynasty and the expansion of Israel under God’s chosen leader.  The book opens with  David learning of Saul’s death. His lament over the deaths of Saul and of Jonathan (2 Samuel 1:19–27), David’s unlikely best friend, demonstrated David’s personal grief over their demise.  The Lord soon set David over the tribe of Judah (2:4) and then over all Israel as His anointed king (5:3), uniting all twelve tribes into a tight-knit nation.  David was a “man after God’s own heart” (Acts 13:23).  Succinctly put, he was an amazing man.  Yet biblical writers did not overlook their heroes’ flaws, including David’s.  In the chapters that follow, we note that David’s adultery with Bathsheba (11:1–27) was followed by a series of tragedies.  To note a few their child’s death (12:18), David’s daughter Tamar’s rape by his son Amnon (13:1–39), Amnon’s murder (13:28–30), David’s own political overthrow by his son Absalom (15:1–37), and Absalom’s subsequent death (18:1–33).  Despite the turmoil in his later years, David enjoyed the Lord’s forgiveness and favor.  His genuine sorrow and regret over his sins revealed his repentant heart, with which the Lord was pleased.</a:t>
            </a:r>
          </a:p>
          <a:p>
            <a:pPr marL="89154" indent="0">
              <a:buNone/>
            </a:pPr>
            <a:endParaRPr lang="en-US" sz="2000" dirty="0"/>
          </a:p>
          <a:p>
            <a:pPr marL="89154" indent="0">
              <a:buNone/>
            </a:pPr>
            <a:endParaRPr lang="en-US" sz="2000" dirty="0"/>
          </a:p>
        </p:txBody>
      </p:sp>
    </p:spTree>
    <p:extLst>
      <p:ext uri="{BB962C8B-B14F-4D97-AF65-F5344CB8AC3E}">
        <p14:creationId xmlns:p14="http://schemas.microsoft.com/office/powerpoint/2010/main" val="427122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E27A-7592-6B4D-8422-3450881FC380}"/>
              </a:ext>
            </a:extLst>
          </p:cNvPr>
          <p:cNvSpPr>
            <a:spLocks noGrp="1"/>
          </p:cNvSpPr>
          <p:nvPr>
            <p:ph type="title"/>
          </p:nvPr>
        </p:nvSpPr>
        <p:spPr/>
        <p:txBody>
          <a:bodyPr>
            <a:normAutofit/>
          </a:bodyPr>
          <a:lstStyle/>
          <a:p>
            <a:r>
              <a:rPr lang="en-US" sz="3200" dirty="0">
                <a:solidFill>
                  <a:schemeClr val="accent1"/>
                </a:solidFill>
              </a:rPr>
              <a:t>What's the point?</a:t>
            </a:r>
          </a:p>
        </p:txBody>
      </p:sp>
      <p:sp>
        <p:nvSpPr>
          <p:cNvPr id="3" name="Content Placeholder 2">
            <a:extLst>
              <a:ext uri="{FF2B5EF4-FFF2-40B4-BE49-F238E27FC236}">
                <a16:creationId xmlns:a16="http://schemas.microsoft.com/office/drawing/2014/main" id="{A2B5B166-BD38-4E43-BA46-E21795698B86}"/>
              </a:ext>
            </a:extLst>
          </p:cNvPr>
          <p:cNvSpPr>
            <a:spLocks noGrp="1"/>
          </p:cNvSpPr>
          <p:nvPr>
            <p:ph idx="1"/>
          </p:nvPr>
        </p:nvSpPr>
        <p:spPr>
          <a:xfrm>
            <a:off x="114300" y="1379438"/>
            <a:ext cx="8915400" cy="6059424"/>
          </a:xfrm>
        </p:spPr>
        <p:txBody>
          <a:bodyPr>
            <a:noAutofit/>
          </a:bodyPr>
          <a:lstStyle/>
          <a:p>
            <a:pPr marL="89154" indent="0">
              <a:buNone/>
            </a:pPr>
            <a:r>
              <a:rPr lang="en-US" sz="2000" dirty="0"/>
              <a:t>Key passage is 2 Samuel 7:16, “Your house and your kingdom shall endure before Me forever; your throne shall be established forever.”  This divine promise marked the beginning of an additional covenant, called the Davidic covenant, in which God promised an eternal throne to the house of David. “Because of David’s faith, God did not treat [David’s] descendants as He had treated Saul’s.  Sin would be punished, but David’s line would never be completely cut off.</a:t>
            </a:r>
          </a:p>
          <a:p>
            <a:pPr marL="89154" indent="0">
              <a:buNone/>
            </a:pPr>
            <a:endParaRPr lang="en-US" sz="2000" dirty="0"/>
          </a:p>
          <a:p>
            <a:pPr marL="89154" indent="0">
              <a:buNone/>
            </a:pPr>
            <a:r>
              <a:rPr lang="en-US" sz="2000" dirty="0"/>
              <a:t>David celebrated God’s faithfulness in Psalm 89:34-37: </a:t>
            </a:r>
          </a:p>
          <a:p>
            <a:pPr marL="89154" indent="0">
              <a:buNone/>
            </a:pPr>
            <a:endParaRPr lang="en-US" sz="2000" dirty="0"/>
          </a:p>
          <a:p>
            <a:pPr marL="381762" lvl="1" indent="0">
              <a:buNone/>
            </a:pPr>
            <a:r>
              <a:rPr lang="en-US" sz="2000" dirty="0"/>
              <a:t>“I will not violate my covenant or alter the word that went forth from my lips. 35 Once for all I have sworn by my holiness; I will not lie to David. 36 His offspring shall endure forever, his throne as long as the sun before me. 37 Like the moon it shall be established forever, a faithful witness in the skies.”</a:t>
            </a:r>
          </a:p>
          <a:p>
            <a:pPr marL="89154" indent="0">
              <a:buNone/>
            </a:pPr>
            <a:endParaRPr lang="en-US" sz="2000" dirty="0"/>
          </a:p>
          <a:p>
            <a:pPr marL="89154" indent="0">
              <a:buNone/>
            </a:pPr>
            <a:r>
              <a:rPr lang="en-US" sz="2000" dirty="0"/>
              <a:t>God’s unconditional promise to David would be fulfilled ultimately in David’s descendant Jesus Christ. The covenant also included a continuing promise that the people of Israel would have a land of their own forever.</a:t>
            </a:r>
          </a:p>
        </p:txBody>
      </p:sp>
    </p:spTree>
    <p:extLst>
      <p:ext uri="{BB962C8B-B14F-4D97-AF65-F5344CB8AC3E}">
        <p14:creationId xmlns:p14="http://schemas.microsoft.com/office/powerpoint/2010/main" val="231357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681-4A8E-2D41-8ADD-E6CB00E4EB2E}"/>
              </a:ext>
            </a:extLst>
          </p:cNvPr>
          <p:cNvSpPr>
            <a:spLocks noGrp="1"/>
          </p:cNvSpPr>
          <p:nvPr>
            <p:ph type="title"/>
          </p:nvPr>
        </p:nvSpPr>
        <p:spPr/>
        <p:txBody>
          <a:bodyPr>
            <a:normAutofit/>
          </a:bodyPr>
          <a:lstStyle/>
          <a:p>
            <a:r>
              <a:rPr lang="en-US" sz="3200" dirty="0">
                <a:solidFill>
                  <a:schemeClr val="accent1"/>
                </a:solidFill>
              </a:rPr>
              <a:t>How do I apply this?</a:t>
            </a:r>
          </a:p>
        </p:txBody>
      </p:sp>
      <p:sp>
        <p:nvSpPr>
          <p:cNvPr id="3" name="Content Placeholder 2">
            <a:extLst>
              <a:ext uri="{FF2B5EF4-FFF2-40B4-BE49-F238E27FC236}">
                <a16:creationId xmlns:a16="http://schemas.microsoft.com/office/drawing/2014/main" id="{05C53D9A-B1B6-7F41-925B-5796F7AFFFEF}"/>
              </a:ext>
            </a:extLst>
          </p:cNvPr>
          <p:cNvSpPr>
            <a:spLocks noGrp="1"/>
          </p:cNvSpPr>
          <p:nvPr>
            <p:ph idx="1"/>
          </p:nvPr>
        </p:nvSpPr>
        <p:spPr>
          <a:xfrm>
            <a:off x="228599" y="1613647"/>
            <a:ext cx="8727141" cy="4787154"/>
          </a:xfrm>
        </p:spPr>
        <p:txBody>
          <a:bodyPr>
            <a:normAutofit/>
          </a:bodyPr>
          <a:lstStyle/>
          <a:p>
            <a:pPr marL="118872" indent="0">
              <a:buNone/>
            </a:pPr>
            <a:r>
              <a:rPr lang="en-US" sz="2200" dirty="0"/>
              <a:t>David is known as a “man after [God’s] own heart” (1 Sa. 13:14; Acts 13:23) because, though he sinned greatly and made mistakes, he acknowledged those failures and repented before God.  Repentance means to turn away from sin and turn toward righteousness.  Our Father knows we are imperfect, so, His Son, Jesus Christ, paid the price for our sins so that we can become righteous in God’s sight through faith and obedience.  When we sin, and we will, we must confess our sins, turning to the Lord in humility, He promises He will forgive us and restore our relationship with Him (1 John 1:8-9).  When we sin, may we have the heart of David: “The sacrifices of God are a broken spirit; a broken and contrite heart, O God, you will not despise” (Psa. 51:17).  </a:t>
            </a:r>
          </a:p>
          <a:p>
            <a:pPr marL="118872" indent="0">
              <a:buNone/>
            </a:pPr>
            <a:endParaRPr lang="en-US" sz="2200" dirty="0"/>
          </a:p>
        </p:txBody>
      </p:sp>
    </p:spTree>
    <p:extLst>
      <p:ext uri="{BB962C8B-B14F-4D97-AF65-F5344CB8AC3E}">
        <p14:creationId xmlns:p14="http://schemas.microsoft.com/office/powerpoint/2010/main" val="348766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84591-E1DC-404A-B6AA-99D704C6D17A}"/>
              </a:ext>
            </a:extLst>
          </p:cNvPr>
          <p:cNvSpPr>
            <a:spLocks noGrp="1"/>
          </p:cNvSpPr>
          <p:nvPr>
            <p:ph type="title"/>
          </p:nvPr>
        </p:nvSpPr>
        <p:spPr/>
        <p:txBody>
          <a:bodyPr>
            <a:noAutofit/>
          </a:bodyPr>
          <a:lstStyle/>
          <a:p>
            <a:r>
              <a:rPr lang="en-US" sz="3200" dirty="0">
                <a:solidFill>
                  <a:schemeClr val="accent1"/>
                </a:solidFill>
              </a:rPr>
              <a:t>Brief Outline</a:t>
            </a:r>
          </a:p>
        </p:txBody>
      </p:sp>
      <p:sp>
        <p:nvSpPr>
          <p:cNvPr id="3" name="Content Placeholder 2">
            <a:extLst>
              <a:ext uri="{FF2B5EF4-FFF2-40B4-BE49-F238E27FC236}">
                <a16:creationId xmlns:a16="http://schemas.microsoft.com/office/drawing/2014/main" id="{B25455CC-7971-4E43-AE42-F1E5B4E62010}"/>
              </a:ext>
            </a:extLst>
          </p:cNvPr>
          <p:cNvSpPr>
            <a:spLocks noGrp="1"/>
          </p:cNvSpPr>
          <p:nvPr>
            <p:ph idx="1"/>
          </p:nvPr>
        </p:nvSpPr>
        <p:spPr>
          <a:xfrm>
            <a:off x="193963" y="1814945"/>
            <a:ext cx="8769927" cy="4585855"/>
          </a:xfrm>
        </p:spPr>
        <p:txBody>
          <a:bodyPr>
            <a:noAutofit/>
          </a:bodyPr>
          <a:lstStyle/>
          <a:p>
            <a:pPr marL="118872" indent="0">
              <a:buNone/>
            </a:pPr>
            <a:r>
              <a:rPr lang="en-US" sz="2200" b="1" dirty="0"/>
              <a:t>I.   TRIUMPHS of David, Chapters 1-10</a:t>
            </a:r>
          </a:p>
          <a:p>
            <a:pPr marL="118872" indent="0">
              <a:buNone/>
            </a:pPr>
            <a:r>
              <a:rPr lang="en-US" sz="2200" dirty="0"/>
              <a:t>       A. David mourns the deaths of Saul and Jonathan (1)</a:t>
            </a:r>
          </a:p>
          <a:p>
            <a:pPr marL="118872" indent="0">
              <a:buNone/>
            </a:pPr>
            <a:r>
              <a:rPr lang="en-US" sz="2200" dirty="0"/>
              <a:t>       B. David made king over Judah (2)</a:t>
            </a:r>
          </a:p>
          <a:p>
            <a:pPr marL="118872" indent="0">
              <a:buNone/>
            </a:pPr>
            <a:r>
              <a:rPr lang="en-US" sz="2200" dirty="0"/>
              <a:t>       C. Civil war — Abner joins with David but murdered by Joab (3)</a:t>
            </a:r>
          </a:p>
          <a:p>
            <a:pPr marL="118872" indent="0">
              <a:buNone/>
            </a:pPr>
            <a:r>
              <a:rPr lang="en-US" sz="2200" dirty="0"/>
              <a:t>       D. </a:t>
            </a:r>
            <a:r>
              <a:rPr lang="en-US" sz="2200" dirty="0" err="1"/>
              <a:t>Ish-bosheth</a:t>
            </a:r>
            <a:r>
              <a:rPr lang="en-US" sz="2200" dirty="0"/>
              <a:t>, son of Saul, killed (4)</a:t>
            </a:r>
          </a:p>
          <a:p>
            <a:pPr marL="118872" indent="0">
              <a:buNone/>
            </a:pPr>
            <a:r>
              <a:rPr lang="en-US" sz="2200" dirty="0"/>
              <a:t>       E. David made king over all Israel; moves his capital to Jerusalem (5)</a:t>
            </a:r>
          </a:p>
          <a:p>
            <a:pPr marL="118872" indent="0">
              <a:buNone/>
            </a:pPr>
            <a:r>
              <a:rPr lang="en-US" sz="2200" dirty="0"/>
              <a:t>       F. David’s wrong and right attempts to bring the ark to Jerusalem (6)</a:t>
            </a:r>
          </a:p>
          <a:p>
            <a:pPr marL="118872" indent="0">
              <a:buNone/>
            </a:pPr>
            <a:r>
              <a:rPr lang="en-US" sz="2200" dirty="0"/>
              <a:t>       G. God’s covenant to build the house of David (7)</a:t>
            </a:r>
          </a:p>
          <a:p>
            <a:pPr marL="118872" indent="0">
              <a:buNone/>
            </a:pPr>
            <a:r>
              <a:rPr lang="en-US" sz="2200" dirty="0"/>
              <a:t>       H. David consolidates his kingdom (8)</a:t>
            </a:r>
          </a:p>
          <a:p>
            <a:pPr marL="118872" indent="0">
              <a:buNone/>
            </a:pPr>
            <a:r>
              <a:rPr lang="en-US" sz="2200" dirty="0"/>
              <a:t>        I.  David befriends Mephibosheth (9)</a:t>
            </a:r>
          </a:p>
          <a:p>
            <a:pPr marL="118872" indent="0">
              <a:buNone/>
            </a:pPr>
            <a:r>
              <a:rPr lang="en-US" sz="2200" dirty="0"/>
              <a:t>        J. David wars against Ammon and Syria (10)</a:t>
            </a:r>
          </a:p>
        </p:txBody>
      </p:sp>
    </p:spTree>
    <p:extLst>
      <p:ext uri="{BB962C8B-B14F-4D97-AF65-F5344CB8AC3E}">
        <p14:creationId xmlns:p14="http://schemas.microsoft.com/office/powerpoint/2010/main" val="314948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5455CC-7971-4E43-AE42-F1E5B4E62010}"/>
              </a:ext>
            </a:extLst>
          </p:cNvPr>
          <p:cNvSpPr>
            <a:spLocks noGrp="1"/>
          </p:cNvSpPr>
          <p:nvPr>
            <p:ph idx="4294967295"/>
          </p:nvPr>
        </p:nvSpPr>
        <p:spPr>
          <a:xfrm>
            <a:off x="0" y="0"/>
            <a:ext cx="9211236" cy="6858000"/>
          </a:xfrm>
        </p:spPr>
        <p:txBody>
          <a:bodyPr>
            <a:noAutofit/>
          </a:bodyPr>
          <a:lstStyle/>
          <a:p>
            <a:pPr marL="118872" indent="0">
              <a:buNone/>
            </a:pPr>
            <a:r>
              <a:rPr lang="en-US" sz="1800" b="1" dirty="0"/>
              <a:t>    II.  </a:t>
            </a:r>
            <a:r>
              <a:rPr lang="en-US" sz="2400" b="1" dirty="0"/>
              <a:t>TROUBLES of David, Chapters 11-24</a:t>
            </a:r>
          </a:p>
          <a:p>
            <a:pPr marL="118872" indent="0">
              <a:buNone/>
            </a:pPr>
            <a:r>
              <a:rPr lang="en-US" sz="2000" dirty="0"/>
              <a:t>         </a:t>
            </a:r>
            <a:r>
              <a:rPr lang="en-US" sz="2100" dirty="0"/>
              <a:t>A. David’s two great sins (11)</a:t>
            </a:r>
          </a:p>
          <a:p>
            <a:pPr marL="118872" indent="0">
              <a:buNone/>
            </a:pPr>
            <a:r>
              <a:rPr lang="en-US" sz="2100" dirty="0"/>
              <a:t>         B. Nathan faces David with his sins; David repents (12)</a:t>
            </a:r>
          </a:p>
          <a:p>
            <a:pPr marL="118872" indent="0">
              <a:buNone/>
            </a:pPr>
            <a:r>
              <a:rPr lang="en-US" sz="2100" dirty="0"/>
              <a:t>         C. Tamar raped by Amnon, David’s son; Amnon murdered by Absalom (13)</a:t>
            </a:r>
          </a:p>
          <a:p>
            <a:pPr marL="118872" indent="0">
              <a:buNone/>
            </a:pPr>
            <a:r>
              <a:rPr lang="en-US" sz="2100" dirty="0"/>
              <a:t>         D. David permits Absalom to return with half-hearted forgiveness (14)</a:t>
            </a:r>
          </a:p>
          <a:p>
            <a:pPr marL="118872" indent="0">
              <a:buNone/>
            </a:pPr>
            <a:r>
              <a:rPr lang="en-US" sz="2100" dirty="0"/>
              <a:t>         E. Absalom rebels against David (15)</a:t>
            </a:r>
          </a:p>
          <a:p>
            <a:pPr marL="118872" indent="0">
              <a:buNone/>
            </a:pPr>
            <a:r>
              <a:rPr lang="en-US" sz="2100" dirty="0"/>
              <a:t>         F.  </a:t>
            </a:r>
            <a:r>
              <a:rPr lang="en-US" sz="2100" dirty="0" err="1"/>
              <a:t>Ziba</a:t>
            </a:r>
            <a:r>
              <a:rPr lang="en-US" sz="2100" dirty="0"/>
              <a:t>, Mephibosheth’s servant, deceives David; Shimei curses David (16)</a:t>
            </a:r>
          </a:p>
          <a:p>
            <a:pPr marL="118872" indent="0">
              <a:buNone/>
            </a:pPr>
            <a:r>
              <a:rPr lang="en-US" sz="2100" dirty="0"/>
              <a:t>         G. Absalom’s advisers (Ahithophel and </a:t>
            </a:r>
            <a:r>
              <a:rPr lang="en-US" sz="2100" dirty="0" err="1"/>
              <a:t>Hushai</a:t>
            </a:r>
            <a:r>
              <a:rPr lang="en-US" sz="2100" dirty="0"/>
              <a:t>) disagree on attack against </a:t>
            </a:r>
            <a:br>
              <a:rPr lang="en-US" sz="2100" dirty="0"/>
            </a:br>
            <a:r>
              <a:rPr lang="en-US" sz="2100" dirty="0"/>
              <a:t>              David (17)</a:t>
            </a:r>
          </a:p>
          <a:p>
            <a:pPr marL="118872" indent="0">
              <a:buNone/>
            </a:pPr>
            <a:r>
              <a:rPr lang="en-US" sz="2100" dirty="0"/>
              <a:t>         H. Absalom slain and David mourns (18)</a:t>
            </a:r>
          </a:p>
          <a:p>
            <a:pPr marL="118872" indent="0">
              <a:buNone/>
            </a:pPr>
            <a:r>
              <a:rPr lang="en-US" sz="2100" dirty="0"/>
              <a:t>          I. David restored to throne (19)</a:t>
            </a:r>
          </a:p>
          <a:p>
            <a:pPr marL="118872" indent="0">
              <a:buNone/>
            </a:pPr>
            <a:r>
              <a:rPr lang="en-US" sz="2100" dirty="0"/>
              <a:t>          J. Sheba revolts against David (20)</a:t>
            </a:r>
          </a:p>
          <a:p>
            <a:pPr marL="118872" indent="0">
              <a:buNone/>
            </a:pPr>
            <a:r>
              <a:rPr lang="en-US" sz="2100" dirty="0"/>
              <a:t>          K. Three years of famine; Gibeonites take vengeance on house of Saul; war </a:t>
            </a:r>
            <a:br>
              <a:rPr lang="en-US" sz="2100" dirty="0"/>
            </a:br>
            <a:r>
              <a:rPr lang="en-US" sz="2100" dirty="0"/>
              <a:t>               with Philistines (21)</a:t>
            </a:r>
          </a:p>
          <a:p>
            <a:pPr marL="118872" indent="0">
              <a:buNone/>
            </a:pPr>
            <a:r>
              <a:rPr lang="en-US" sz="2100" dirty="0"/>
              <a:t>          L.  David’s song of deliverance (Psalm 18) (22)</a:t>
            </a:r>
          </a:p>
          <a:p>
            <a:pPr marL="118872" indent="0">
              <a:buNone/>
            </a:pPr>
            <a:r>
              <a:rPr lang="en-US" sz="2100" dirty="0"/>
              <a:t>          M. David’s last words; David’s mighty men (23)</a:t>
            </a:r>
          </a:p>
          <a:p>
            <a:pPr marL="118872" indent="0">
              <a:buNone/>
            </a:pPr>
            <a:r>
              <a:rPr lang="en-US" sz="2100" dirty="0"/>
              <a:t>          N.  David’s sin in taking census (24</a:t>
            </a:r>
            <a:r>
              <a:rPr lang="en-US" sz="2000" dirty="0"/>
              <a:t>)</a:t>
            </a:r>
          </a:p>
        </p:txBody>
      </p:sp>
    </p:spTree>
    <p:extLst>
      <p:ext uri="{BB962C8B-B14F-4D97-AF65-F5344CB8AC3E}">
        <p14:creationId xmlns:p14="http://schemas.microsoft.com/office/powerpoint/2010/main" val="369590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49" y="98119"/>
            <a:ext cx="8229600" cy="1252728"/>
          </a:xfrm>
        </p:spPr>
        <p:txBody>
          <a:bodyPr/>
          <a:lstStyle/>
          <a:p>
            <a:pPr algn="ctr"/>
            <a:r>
              <a:rPr lang="en-US" dirty="0"/>
              <a:t>2 Samuel</a:t>
            </a:r>
          </a:p>
        </p:txBody>
      </p:sp>
      <p:sp>
        <p:nvSpPr>
          <p:cNvPr id="3" name="Content Placeholder 2"/>
          <p:cNvSpPr>
            <a:spLocks noGrp="1"/>
          </p:cNvSpPr>
          <p:nvPr>
            <p:ph idx="1"/>
          </p:nvPr>
        </p:nvSpPr>
        <p:spPr>
          <a:xfrm>
            <a:off x="-190500" y="1351661"/>
            <a:ext cx="9646089" cy="8219828"/>
          </a:xfrm>
        </p:spPr>
        <p:txBody>
          <a:bodyPr/>
          <a:lstStyle/>
          <a:p>
            <a:pPr>
              <a:buNone/>
            </a:pPr>
            <a:r>
              <a:rPr lang="en-US" dirty="0"/>
              <a:t>                         </a:t>
            </a:r>
            <a:r>
              <a:rPr lang="en-US" sz="2000" b="1" i="1" dirty="0"/>
              <a:t>David’s</a:t>
            </a:r>
            <a:r>
              <a:rPr lang="en-US" sz="2000" b="1" dirty="0"/>
              <a:t>  Triumphs                        	David’s Troubles                  Appendix     </a:t>
            </a:r>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6" name="Straight Connector 5"/>
          <p:cNvCxnSpPr/>
          <p:nvPr/>
        </p:nvCxnSpPr>
        <p:spPr>
          <a:xfrm rot="5400000">
            <a:off x="1143000" y="3962400"/>
            <a:ext cx="3200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924300" y="3924300"/>
            <a:ext cx="3124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76200" y="5257800"/>
            <a:ext cx="2133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43000" y="6324600"/>
            <a:ext cx="77724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371600" y="36576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553200" y="3733800"/>
            <a:ext cx="1371600" cy="369332"/>
          </a:xfrm>
          <a:prstGeom prst="rect">
            <a:avLst/>
          </a:prstGeom>
          <a:noFill/>
        </p:spPr>
        <p:txBody>
          <a:bodyPr wrap="square" rtlCol="0">
            <a:spAutoFit/>
          </a:bodyPr>
          <a:lstStyle/>
          <a:p>
            <a:r>
              <a:rPr lang="en-US" b="1" dirty="0"/>
              <a:t> </a:t>
            </a:r>
          </a:p>
        </p:txBody>
      </p:sp>
      <p:sp>
        <p:nvSpPr>
          <p:cNvPr id="78" name="TextBox 77"/>
          <p:cNvSpPr txBox="1"/>
          <p:nvPr/>
        </p:nvSpPr>
        <p:spPr>
          <a:xfrm>
            <a:off x="1295400" y="3886200"/>
            <a:ext cx="838200" cy="369332"/>
          </a:xfrm>
          <a:prstGeom prst="rect">
            <a:avLst/>
          </a:prstGeom>
          <a:noFill/>
        </p:spPr>
        <p:txBody>
          <a:bodyPr wrap="square" rtlCol="0">
            <a:spAutoFit/>
          </a:bodyPr>
          <a:lstStyle/>
          <a:p>
            <a:r>
              <a:rPr lang="en-US" b="1" dirty="0"/>
              <a:t> </a:t>
            </a:r>
          </a:p>
        </p:txBody>
      </p:sp>
      <p:sp>
        <p:nvSpPr>
          <p:cNvPr id="84" name="TextBox 83"/>
          <p:cNvSpPr txBox="1"/>
          <p:nvPr/>
        </p:nvSpPr>
        <p:spPr>
          <a:xfrm>
            <a:off x="2895600" y="3733800"/>
            <a:ext cx="4724400" cy="369332"/>
          </a:xfrm>
          <a:prstGeom prst="rect">
            <a:avLst/>
          </a:prstGeom>
          <a:noFill/>
        </p:spPr>
        <p:txBody>
          <a:bodyPr wrap="square" rtlCol="0">
            <a:spAutoFit/>
          </a:bodyPr>
          <a:lstStyle/>
          <a:p>
            <a:r>
              <a:rPr lang="en-US" b="1" dirty="0"/>
              <a:t>    </a:t>
            </a:r>
          </a:p>
        </p:txBody>
      </p:sp>
      <p:sp>
        <p:nvSpPr>
          <p:cNvPr id="85" name="TextBox 84"/>
          <p:cNvSpPr txBox="1"/>
          <p:nvPr/>
        </p:nvSpPr>
        <p:spPr>
          <a:xfrm>
            <a:off x="3352800" y="4648200"/>
            <a:ext cx="2362200" cy="381000"/>
          </a:xfrm>
          <a:prstGeom prst="rect">
            <a:avLst/>
          </a:prstGeom>
          <a:noFill/>
        </p:spPr>
        <p:txBody>
          <a:bodyPr wrap="square" rtlCol="0">
            <a:spAutoFit/>
          </a:bodyPr>
          <a:lstStyle/>
          <a:p>
            <a:pPr algn="ctr"/>
            <a:r>
              <a:rPr lang="en-US" b="1" dirty="0"/>
              <a:t> </a:t>
            </a:r>
          </a:p>
        </p:txBody>
      </p:sp>
      <p:sp>
        <p:nvSpPr>
          <p:cNvPr id="112" name="TextBox 111"/>
          <p:cNvSpPr txBox="1"/>
          <p:nvPr/>
        </p:nvSpPr>
        <p:spPr>
          <a:xfrm>
            <a:off x="0" y="5562600"/>
            <a:ext cx="1219200" cy="584775"/>
          </a:xfrm>
          <a:prstGeom prst="rect">
            <a:avLst/>
          </a:prstGeom>
          <a:noFill/>
        </p:spPr>
        <p:txBody>
          <a:bodyPr wrap="square" rtlCol="0">
            <a:spAutoFit/>
          </a:bodyPr>
          <a:lstStyle/>
          <a:p>
            <a:r>
              <a:rPr lang="en-US" sz="1600" b="1" i="1" dirty="0">
                <a:latin typeface="Corbel" pitchFamily="34" charset="0"/>
              </a:rPr>
              <a:t>Christ  in 2 Samuel</a:t>
            </a:r>
          </a:p>
        </p:txBody>
      </p:sp>
      <p:cxnSp>
        <p:nvCxnSpPr>
          <p:cNvPr id="37" name="Straight Connector 36"/>
          <p:cNvCxnSpPr/>
          <p:nvPr/>
        </p:nvCxnSpPr>
        <p:spPr>
          <a:xfrm rot="5400000">
            <a:off x="2781300" y="3924300"/>
            <a:ext cx="3124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6210300" y="4076700"/>
            <a:ext cx="2971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90500" y="3390900"/>
            <a:ext cx="1905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7848600" y="5257800"/>
            <a:ext cx="2133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453138" y="1415379"/>
            <a:ext cx="1002451" cy="1602081"/>
          </a:xfrm>
          <a:prstGeom prst="rect">
            <a:avLst/>
          </a:prstGeom>
          <a:noFill/>
        </p:spPr>
        <p:txBody>
          <a:bodyPr wrap="square" rtlCol="0">
            <a:spAutoFit/>
          </a:bodyPr>
          <a:lstStyle/>
          <a:p>
            <a:endParaRPr lang="en-US" b="1" dirty="0"/>
          </a:p>
          <a:p>
            <a:endParaRPr lang="en-US" b="1" dirty="0"/>
          </a:p>
          <a:p>
            <a:endParaRPr lang="en-US" b="1" dirty="0"/>
          </a:p>
          <a:p>
            <a:endParaRPr lang="en-US" b="1" dirty="0"/>
          </a:p>
          <a:p>
            <a:endParaRPr lang="en-US" sz="1200" dirty="0"/>
          </a:p>
          <a:p>
            <a:endParaRPr lang="en-US" sz="1200" dirty="0"/>
          </a:p>
        </p:txBody>
      </p:sp>
      <p:sp>
        <p:nvSpPr>
          <p:cNvPr id="129" name="TextBox 128"/>
          <p:cNvSpPr txBox="1"/>
          <p:nvPr/>
        </p:nvSpPr>
        <p:spPr>
          <a:xfrm rot="10800000" flipV="1">
            <a:off x="4572000" y="2286000"/>
            <a:ext cx="1066800" cy="307777"/>
          </a:xfrm>
          <a:prstGeom prst="rect">
            <a:avLst/>
          </a:prstGeom>
          <a:noFill/>
        </p:spPr>
        <p:txBody>
          <a:bodyPr wrap="square" rtlCol="0">
            <a:spAutoFit/>
          </a:bodyPr>
          <a:lstStyle/>
          <a:p>
            <a:r>
              <a:rPr lang="en-US" sz="1400" dirty="0">
                <a:latin typeface="Arial Black" pitchFamily="34" charset="0"/>
              </a:rPr>
              <a:t>   </a:t>
            </a:r>
          </a:p>
        </p:txBody>
      </p:sp>
      <p:sp>
        <p:nvSpPr>
          <p:cNvPr id="166" name="TextBox 165"/>
          <p:cNvSpPr txBox="1"/>
          <p:nvPr/>
        </p:nvSpPr>
        <p:spPr>
          <a:xfrm>
            <a:off x="3886200" y="5181600"/>
            <a:ext cx="1370913" cy="369332"/>
          </a:xfrm>
          <a:prstGeom prst="rect">
            <a:avLst/>
          </a:prstGeom>
          <a:noFill/>
        </p:spPr>
        <p:txBody>
          <a:bodyPr wrap="square" rtlCol="0">
            <a:spAutoFit/>
          </a:bodyPr>
          <a:lstStyle/>
          <a:p>
            <a:r>
              <a:rPr lang="en-US" dirty="0"/>
              <a:t> </a:t>
            </a:r>
          </a:p>
        </p:txBody>
      </p:sp>
      <p:sp>
        <p:nvSpPr>
          <p:cNvPr id="168" name="TextBox 167"/>
          <p:cNvSpPr txBox="1"/>
          <p:nvPr/>
        </p:nvSpPr>
        <p:spPr>
          <a:xfrm>
            <a:off x="0" y="4114800"/>
            <a:ext cx="1295400" cy="338554"/>
          </a:xfrm>
          <a:prstGeom prst="rect">
            <a:avLst/>
          </a:prstGeom>
          <a:noFill/>
        </p:spPr>
        <p:txBody>
          <a:bodyPr wrap="square" rtlCol="0">
            <a:spAutoFit/>
          </a:bodyPr>
          <a:lstStyle/>
          <a:p>
            <a:r>
              <a:rPr lang="en-US" sz="1600" b="1" i="1" dirty="0">
                <a:latin typeface="Corbel" pitchFamily="34" charset="0"/>
              </a:rPr>
              <a:t> </a:t>
            </a:r>
            <a:endParaRPr lang="en-US" b="1" i="1" dirty="0">
              <a:latin typeface="Corbel" pitchFamily="34" charset="0"/>
            </a:endParaRPr>
          </a:p>
        </p:txBody>
      </p:sp>
      <p:sp>
        <p:nvSpPr>
          <p:cNvPr id="169" name="TextBox 168"/>
          <p:cNvSpPr txBox="1"/>
          <p:nvPr/>
        </p:nvSpPr>
        <p:spPr>
          <a:xfrm>
            <a:off x="1295400" y="5486400"/>
            <a:ext cx="6781800" cy="338554"/>
          </a:xfrm>
          <a:prstGeom prst="rect">
            <a:avLst/>
          </a:prstGeom>
          <a:noFill/>
        </p:spPr>
        <p:txBody>
          <a:bodyPr wrap="square" rtlCol="0">
            <a:spAutoFit/>
          </a:bodyPr>
          <a:lstStyle/>
          <a:p>
            <a:r>
              <a:rPr lang="en-US" sz="1600" dirty="0"/>
              <a:t> </a:t>
            </a:r>
          </a:p>
        </p:txBody>
      </p:sp>
      <p:cxnSp>
        <p:nvCxnSpPr>
          <p:cNvPr id="66" name="Straight Connector 65"/>
          <p:cNvCxnSpPr/>
          <p:nvPr/>
        </p:nvCxnSpPr>
        <p:spPr>
          <a:xfrm>
            <a:off x="6781800" y="2362200"/>
            <a:ext cx="0" cy="3276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8039100" y="3390900"/>
            <a:ext cx="1752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876300" y="1943100"/>
            <a:ext cx="7620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4114800" y="1905000"/>
            <a:ext cx="6858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7429500" y="2095500"/>
            <a:ext cx="7620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8724900" y="2095500"/>
            <a:ext cx="609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143000" y="5562600"/>
            <a:ext cx="7772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1219200" y="2819400"/>
            <a:ext cx="144780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2743200" y="2819400"/>
            <a:ext cx="152400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4495800" y="2819400"/>
            <a:ext cx="91440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6934200" y="2819400"/>
            <a:ext cx="68580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5562600" y="2819400"/>
            <a:ext cx="83820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7772400" y="2819400"/>
            <a:ext cx="114300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1143000" y="2514600"/>
            <a:ext cx="1752600" cy="307777"/>
          </a:xfrm>
          <a:prstGeom prst="rect">
            <a:avLst/>
          </a:prstGeom>
          <a:noFill/>
        </p:spPr>
        <p:txBody>
          <a:bodyPr wrap="square" rtlCol="0">
            <a:spAutoFit/>
          </a:bodyPr>
          <a:lstStyle/>
          <a:p>
            <a:r>
              <a:rPr lang="en-US" sz="1400" b="1" dirty="0"/>
              <a:t>Reigning in Hebron</a:t>
            </a:r>
          </a:p>
        </p:txBody>
      </p:sp>
      <p:sp>
        <p:nvSpPr>
          <p:cNvPr id="173" name="TextBox 172"/>
          <p:cNvSpPr txBox="1"/>
          <p:nvPr/>
        </p:nvSpPr>
        <p:spPr>
          <a:xfrm rot="10800000" flipV="1">
            <a:off x="2667000" y="2534395"/>
            <a:ext cx="1905000" cy="307777"/>
          </a:xfrm>
          <a:prstGeom prst="rect">
            <a:avLst/>
          </a:prstGeom>
          <a:noFill/>
        </p:spPr>
        <p:txBody>
          <a:bodyPr wrap="square" rtlCol="0">
            <a:spAutoFit/>
          </a:bodyPr>
          <a:lstStyle/>
          <a:p>
            <a:r>
              <a:rPr lang="en-US" sz="1400" b="1" dirty="0"/>
              <a:t>Reigning in Jerusalem</a:t>
            </a:r>
          </a:p>
        </p:txBody>
      </p:sp>
      <p:sp>
        <p:nvSpPr>
          <p:cNvPr id="177" name="TextBox 176"/>
          <p:cNvSpPr txBox="1"/>
          <p:nvPr/>
        </p:nvSpPr>
        <p:spPr>
          <a:xfrm>
            <a:off x="4589205" y="2483734"/>
            <a:ext cx="703570" cy="307777"/>
          </a:xfrm>
          <a:prstGeom prst="rect">
            <a:avLst/>
          </a:prstGeom>
          <a:noFill/>
        </p:spPr>
        <p:txBody>
          <a:bodyPr wrap="square" rtlCol="0">
            <a:spAutoFit/>
          </a:bodyPr>
          <a:lstStyle/>
          <a:p>
            <a:r>
              <a:rPr lang="en-US" sz="1400" b="1"/>
              <a:t>With</a:t>
            </a:r>
            <a:endParaRPr lang="en-US" sz="1400" b="1" dirty="0"/>
          </a:p>
        </p:txBody>
      </p:sp>
      <p:sp>
        <p:nvSpPr>
          <p:cNvPr id="184" name="TextBox 183"/>
          <p:cNvSpPr txBox="1"/>
          <p:nvPr/>
        </p:nvSpPr>
        <p:spPr>
          <a:xfrm>
            <a:off x="4534148" y="2797345"/>
            <a:ext cx="865036" cy="307777"/>
          </a:xfrm>
          <a:prstGeom prst="rect">
            <a:avLst/>
          </a:prstGeom>
          <a:noFill/>
        </p:spPr>
        <p:txBody>
          <a:bodyPr wrap="square" rtlCol="0">
            <a:spAutoFit/>
          </a:bodyPr>
          <a:lstStyle/>
          <a:p>
            <a:r>
              <a:rPr lang="en-US" sz="1400" b="1" dirty="0"/>
              <a:t>Himself</a:t>
            </a:r>
          </a:p>
        </p:txBody>
      </p:sp>
      <p:sp>
        <p:nvSpPr>
          <p:cNvPr id="186" name="TextBox 185"/>
          <p:cNvSpPr txBox="1"/>
          <p:nvPr/>
        </p:nvSpPr>
        <p:spPr>
          <a:xfrm rot="10800000" flipV="1">
            <a:off x="5486400" y="2505448"/>
            <a:ext cx="990600" cy="307777"/>
          </a:xfrm>
          <a:prstGeom prst="rect">
            <a:avLst/>
          </a:prstGeom>
          <a:noFill/>
        </p:spPr>
        <p:txBody>
          <a:bodyPr wrap="square" rtlCol="0">
            <a:spAutoFit/>
          </a:bodyPr>
          <a:lstStyle/>
          <a:p>
            <a:r>
              <a:rPr lang="en-US" sz="1400" dirty="0"/>
              <a:t>  </a:t>
            </a:r>
            <a:r>
              <a:rPr lang="en-US" sz="1400" b="1" dirty="0"/>
              <a:t>With His</a:t>
            </a:r>
          </a:p>
        </p:txBody>
      </p:sp>
      <p:sp>
        <p:nvSpPr>
          <p:cNvPr id="187" name="TextBox 186"/>
          <p:cNvSpPr txBox="1"/>
          <p:nvPr/>
        </p:nvSpPr>
        <p:spPr>
          <a:xfrm>
            <a:off x="5491570" y="2820428"/>
            <a:ext cx="985430" cy="307777"/>
          </a:xfrm>
          <a:prstGeom prst="rect">
            <a:avLst/>
          </a:prstGeom>
          <a:noFill/>
        </p:spPr>
        <p:txBody>
          <a:bodyPr wrap="square" rtlCol="0">
            <a:spAutoFit/>
          </a:bodyPr>
          <a:lstStyle/>
          <a:p>
            <a:r>
              <a:rPr lang="en-US" sz="1400" dirty="0"/>
              <a:t>    </a:t>
            </a:r>
            <a:r>
              <a:rPr lang="en-US" sz="1400" b="1" dirty="0"/>
              <a:t>Family</a:t>
            </a:r>
          </a:p>
        </p:txBody>
      </p:sp>
      <p:sp>
        <p:nvSpPr>
          <p:cNvPr id="191" name="TextBox 190"/>
          <p:cNvSpPr txBox="1"/>
          <p:nvPr/>
        </p:nvSpPr>
        <p:spPr>
          <a:xfrm>
            <a:off x="6781800" y="2514600"/>
            <a:ext cx="990600" cy="307777"/>
          </a:xfrm>
          <a:prstGeom prst="rect">
            <a:avLst/>
          </a:prstGeom>
          <a:noFill/>
        </p:spPr>
        <p:txBody>
          <a:bodyPr wrap="square" rtlCol="0">
            <a:spAutoFit/>
          </a:bodyPr>
          <a:lstStyle/>
          <a:p>
            <a:r>
              <a:rPr lang="en-US" sz="1400" dirty="0"/>
              <a:t> </a:t>
            </a:r>
            <a:r>
              <a:rPr lang="en-US" sz="1400" b="1" dirty="0"/>
              <a:t>With  His</a:t>
            </a:r>
          </a:p>
        </p:txBody>
      </p:sp>
      <p:sp>
        <p:nvSpPr>
          <p:cNvPr id="195" name="TextBox 194"/>
          <p:cNvSpPr txBox="1"/>
          <p:nvPr/>
        </p:nvSpPr>
        <p:spPr>
          <a:xfrm>
            <a:off x="6858000" y="2819400"/>
            <a:ext cx="838200" cy="307777"/>
          </a:xfrm>
          <a:prstGeom prst="rect">
            <a:avLst/>
          </a:prstGeom>
          <a:noFill/>
        </p:spPr>
        <p:txBody>
          <a:bodyPr wrap="square" rtlCol="0">
            <a:spAutoFit/>
          </a:bodyPr>
          <a:lstStyle/>
          <a:p>
            <a:r>
              <a:rPr lang="en-US" sz="1400" dirty="0"/>
              <a:t>  </a:t>
            </a:r>
            <a:r>
              <a:rPr lang="en-US" sz="1400" b="1" dirty="0"/>
              <a:t>Nation</a:t>
            </a:r>
          </a:p>
        </p:txBody>
      </p:sp>
      <p:sp>
        <p:nvSpPr>
          <p:cNvPr id="196" name="TextBox 195"/>
          <p:cNvSpPr txBox="1"/>
          <p:nvPr/>
        </p:nvSpPr>
        <p:spPr>
          <a:xfrm rot="10800000" flipV="1">
            <a:off x="7689921" y="2300578"/>
            <a:ext cx="1371600" cy="523220"/>
          </a:xfrm>
          <a:prstGeom prst="rect">
            <a:avLst/>
          </a:prstGeom>
          <a:noFill/>
        </p:spPr>
        <p:txBody>
          <a:bodyPr wrap="square" rtlCol="0">
            <a:spAutoFit/>
          </a:bodyPr>
          <a:lstStyle/>
          <a:p>
            <a:r>
              <a:rPr lang="en-US" sz="1400" dirty="0"/>
              <a:t>    </a:t>
            </a:r>
            <a:r>
              <a:rPr lang="en-US" sz="1400" b="1" dirty="0"/>
              <a:t>Miscellaneous</a:t>
            </a:r>
          </a:p>
        </p:txBody>
      </p:sp>
      <p:sp>
        <p:nvSpPr>
          <p:cNvPr id="197" name="TextBox 196"/>
          <p:cNvSpPr txBox="1"/>
          <p:nvPr/>
        </p:nvSpPr>
        <p:spPr>
          <a:xfrm>
            <a:off x="7767337" y="2802518"/>
            <a:ext cx="1371600" cy="307777"/>
          </a:xfrm>
          <a:prstGeom prst="rect">
            <a:avLst/>
          </a:prstGeom>
          <a:noFill/>
        </p:spPr>
        <p:txBody>
          <a:bodyPr wrap="square" rtlCol="0">
            <a:spAutoFit/>
          </a:bodyPr>
          <a:lstStyle/>
          <a:p>
            <a:r>
              <a:rPr lang="en-US" sz="1400" dirty="0"/>
              <a:t>  </a:t>
            </a:r>
            <a:r>
              <a:rPr lang="en-US" sz="1400" b="1" dirty="0"/>
              <a:t>Narratives</a:t>
            </a:r>
          </a:p>
        </p:txBody>
      </p:sp>
      <p:sp>
        <p:nvSpPr>
          <p:cNvPr id="199" name="TextBox 198"/>
          <p:cNvSpPr txBox="1"/>
          <p:nvPr/>
        </p:nvSpPr>
        <p:spPr>
          <a:xfrm>
            <a:off x="1143000" y="5526006"/>
            <a:ext cx="7772400" cy="830997"/>
          </a:xfrm>
          <a:prstGeom prst="rect">
            <a:avLst/>
          </a:prstGeom>
          <a:noFill/>
        </p:spPr>
        <p:txBody>
          <a:bodyPr wrap="square" rtlCol="0">
            <a:spAutoFit/>
          </a:bodyPr>
          <a:lstStyle/>
          <a:p>
            <a:r>
              <a:rPr lang="en-US" sz="1600" b="1" dirty="0">
                <a:latin typeface="Arial Narrow" charset="0"/>
                <a:ea typeface="Arial Narrow" charset="0"/>
                <a:cs typeface="Arial Narrow" charset="0"/>
              </a:rPr>
              <a:t>Foreshadowed in David’s reign, which though imperfect, is characterized by justice, wisdom , and integrity, the Messiah is promised as an offspring  of the Davidic line and One who will sit upon David’s throne forever (see Mt. 1:6, 16).   </a:t>
            </a:r>
          </a:p>
        </p:txBody>
      </p:sp>
      <p:sp>
        <p:nvSpPr>
          <p:cNvPr id="200" name="TextBox 199"/>
          <p:cNvSpPr txBox="1"/>
          <p:nvPr/>
        </p:nvSpPr>
        <p:spPr>
          <a:xfrm>
            <a:off x="1295400" y="2819400"/>
            <a:ext cx="1447800" cy="307777"/>
          </a:xfrm>
          <a:prstGeom prst="rect">
            <a:avLst/>
          </a:prstGeom>
          <a:noFill/>
        </p:spPr>
        <p:txBody>
          <a:bodyPr wrap="square" rtlCol="0">
            <a:spAutoFit/>
          </a:bodyPr>
          <a:lstStyle/>
          <a:p>
            <a:r>
              <a:rPr lang="en-US" sz="1400" b="1" dirty="0"/>
              <a:t>   Over Judah</a:t>
            </a:r>
          </a:p>
        </p:txBody>
      </p:sp>
      <p:sp>
        <p:nvSpPr>
          <p:cNvPr id="201" name="TextBox 200"/>
          <p:cNvSpPr txBox="1"/>
          <p:nvPr/>
        </p:nvSpPr>
        <p:spPr>
          <a:xfrm>
            <a:off x="2895600" y="2819400"/>
            <a:ext cx="1646949" cy="307777"/>
          </a:xfrm>
          <a:prstGeom prst="rect">
            <a:avLst/>
          </a:prstGeom>
          <a:noFill/>
        </p:spPr>
        <p:txBody>
          <a:bodyPr wrap="square" rtlCol="0">
            <a:spAutoFit/>
          </a:bodyPr>
          <a:lstStyle/>
          <a:p>
            <a:r>
              <a:rPr lang="en-US" sz="1400" b="1" dirty="0"/>
              <a:t>Over all Israel</a:t>
            </a:r>
          </a:p>
        </p:txBody>
      </p:sp>
      <p:sp>
        <p:nvSpPr>
          <p:cNvPr id="202" name="TextBox 201"/>
          <p:cNvSpPr txBox="1"/>
          <p:nvPr/>
        </p:nvSpPr>
        <p:spPr>
          <a:xfrm>
            <a:off x="1094706" y="3429885"/>
            <a:ext cx="2136724" cy="738664"/>
          </a:xfrm>
          <a:prstGeom prst="rect">
            <a:avLst/>
          </a:prstGeom>
          <a:noFill/>
        </p:spPr>
        <p:txBody>
          <a:bodyPr wrap="square" rtlCol="0">
            <a:spAutoFit/>
          </a:bodyPr>
          <a:lstStyle/>
          <a:p>
            <a:r>
              <a:rPr lang="en-US" sz="1400" b="1" dirty="0"/>
              <a:t>David’s lament (1)</a:t>
            </a:r>
          </a:p>
          <a:p>
            <a:r>
              <a:rPr lang="en-US" sz="1400" b="1" dirty="0"/>
              <a:t>David’s crowning (2)</a:t>
            </a:r>
          </a:p>
          <a:p>
            <a:r>
              <a:rPr lang="en-US" sz="1400" b="1" dirty="0"/>
              <a:t>David’s increase (3-4</a:t>
            </a:r>
            <a:r>
              <a:rPr lang="en-US" sz="1400" dirty="0"/>
              <a:t>)</a:t>
            </a:r>
          </a:p>
        </p:txBody>
      </p:sp>
      <p:sp>
        <p:nvSpPr>
          <p:cNvPr id="204" name="TextBox 203"/>
          <p:cNvSpPr txBox="1"/>
          <p:nvPr/>
        </p:nvSpPr>
        <p:spPr>
          <a:xfrm>
            <a:off x="1202272" y="4973125"/>
            <a:ext cx="1790475" cy="646331"/>
          </a:xfrm>
          <a:prstGeom prst="rect">
            <a:avLst/>
          </a:prstGeom>
          <a:noFill/>
        </p:spPr>
        <p:txBody>
          <a:bodyPr wrap="square" rtlCol="0">
            <a:spAutoFit/>
          </a:bodyPr>
          <a:lstStyle/>
          <a:p>
            <a:r>
              <a:rPr lang="en-US" sz="1600" dirty="0"/>
              <a:t>     </a:t>
            </a:r>
            <a:r>
              <a:rPr lang="en-US" dirty="0">
                <a:latin typeface="Abadi MT Condensed Extra Bold" charset="0"/>
                <a:ea typeface="Abadi MT Condensed Extra Bold" charset="0"/>
                <a:cs typeface="Abadi MT Condensed Extra Bold" charset="0"/>
              </a:rPr>
              <a:t>Chapters </a:t>
            </a:r>
          </a:p>
          <a:p>
            <a:r>
              <a:rPr lang="en-US" dirty="0">
                <a:latin typeface="Abadi MT Condensed Extra Bold" charset="0"/>
                <a:ea typeface="Abadi MT Condensed Extra Bold" charset="0"/>
                <a:cs typeface="Abadi MT Condensed Extra Bold" charset="0"/>
              </a:rPr>
              <a:t>       1-4</a:t>
            </a:r>
          </a:p>
        </p:txBody>
      </p:sp>
      <p:sp>
        <p:nvSpPr>
          <p:cNvPr id="205" name="TextBox 204"/>
          <p:cNvSpPr txBox="1"/>
          <p:nvPr/>
        </p:nvSpPr>
        <p:spPr>
          <a:xfrm>
            <a:off x="2819396" y="4967364"/>
            <a:ext cx="1654734" cy="646331"/>
          </a:xfrm>
          <a:prstGeom prst="rect">
            <a:avLst/>
          </a:prstGeom>
          <a:noFill/>
        </p:spPr>
        <p:txBody>
          <a:bodyPr wrap="square" rtlCol="0">
            <a:spAutoFit/>
          </a:bodyPr>
          <a:lstStyle/>
          <a:p>
            <a:r>
              <a:rPr lang="en-US" dirty="0"/>
              <a:t>   </a:t>
            </a:r>
            <a:r>
              <a:rPr lang="en-US" dirty="0">
                <a:latin typeface="Abadi MT Condensed Extra Bold" charset="0"/>
                <a:ea typeface="Abadi MT Condensed Extra Bold" charset="0"/>
                <a:cs typeface="Abadi MT Condensed Extra Bold" charset="0"/>
              </a:rPr>
              <a:t>Chapters </a:t>
            </a:r>
          </a:p>
          <a:p>
            <a:r>
              <a:rPr lang="en-US" dirty="0">
                <a:latin typeface="Abadi MT Condensed Extra Bold" charset="0"/>
                <a:ea typeface="Abadi MT Condensed Extra Bold" charset="0"/>
                <a:cs typeface="Abadi MT Condensed Extra Bold" charset="0"/>
              </a:rPr>
              <a:t>     5-10</a:t>
            </a:r>
          </a:p>
        </p:txBody>
      </p:sp>
      <p:sp>
        <p:nvSpPr>
          <p:cNvPr id="206" name="TextBox 205"/>
          <p:cNvSpPr txBox="1"/>
          <p:nvPr/>
        </p:nvSpPr>
        <p:spPr>
          <a:xfrm>
            <a:off x="4417825" y="4966056"/>
            <a:ext cx="1220321" cy="584775"/>
          </a:xfrm>
          <a:prstGeom prst="rect">
            <a:avLst/>
          </a:prstGeom>
          <a:noFill/>
        </p:spPr>
        <p:txBody>
          <a:bodyPr wrap="square" rtlCol="0">
            <a:spAutoFit/>
          </a:bodyPr>
          <a:lstStyle/>
          <a:p>
            <a:r>
              <a:rPr lang="en-US" sz="1600" dirty="0">
                <a:latin typeface="Abadi MT Condensed Extra Bold" charset="0"/>
                <a:ea typeface="Abadi MT Condensed Extra Bold" charset="0"/>
                <a:cs typeface="Abadi MT Condensed Extra Bold" charset="0"/>
              </a:rPr>
              <a:t>Chapters</a:t>
            </a:r>
          </a:p>
          <a:p>
            <a:r>
              <a:rPr lang="en-US" sz="1600" dirty="0">
                <a:latin typeface="Abadi MT Condensed Extra Bold" charset="0"/>
                <a:ea typeface="Abadi MT Condensed Extra Bold" charset="0"/>
                <a:cs typeface="Abadi MT Condensed Extra Bold" charset="0"/>
              </a:rPr>
              <a:t>  11-12</a:t>
            </a:r>
          </a:p>
        </p:txBody>
      </p:sp>
      <p:sp>
        <p:nvSpPr>
          <p:cNvPr id="207" name="TextBox 206"/>
          <p:cNvSpPr txBox="1"/>
          <p:nvPr/>
        </p:nvSpPr>
        <p:spPr>
          <a:xfrm>
            <a:off x="4305300" y="3459480"/>
            <a:ext cx="1524000" cy="1169551"/>
          </a:xfrm>
          <a:prstGeom prst="rect">
            <a:avLst/>
          </a:prstGeom>
          <a:noFill/>
        </p:spPr>
        <p:txBody>
          <a:bodyPr wrap="square" rtlCol="0">
            <a:spAutoFit/>
          </a:bodyPr>
          <a:lstStyle/>
          <a:p>
            <a:r>
              <a:rPr lang="en-US" sz="1400" b="1" dirty="0"/>
              <a:t>David’s Sin (11</a:t>
            </a:r>
            <a:r>
              <a:rPr lang="en-US" sz="1400" dirty="0"/>
              <a:t>)</a:t>
            </a:r>
          </a:p>
          <a:p>
            <a:r>
              <a:rPr lang="en-US" sz="1400" dirty="0"/>
              <a:t>     </a:t>
            </a:r>
          </a:p>
          <a:p>
            <a:r>
              <a:rPr lang="en-US" sz="1400" dirty="0"/>
              <a:t>     </a:t>
            </a:r>
            <a:r>
              <a:rPr lang="en-US" sz="1400" b="1" dirty="0"/>
              <a:t>Nathan’s                 denunciation </a:t>
            </a:r>
          </a:p>
          <a:p>
            <a:r>
              <a:rPr lang="en-US" sz="1400" b="1" dirty="0"/>
              <a:t>          (12)</a:t>
            </a:r>
          </a:p>
        </p:txBody>
      </p:sp>
      <p:sp>
        <p:nvSpPr>
          <p:cNvPr id="211" name="TextBox 210"/>
          <p:cNvSpPr txBox="1"/>
          <p:nvPr/>
        </p:nvSpPr>
        <p:spPr>
          <a:xfrm rot="10800000" flipV="1">
            <a:off x="2630758" y="3075191"/>
            <a:ext cx="1674392" cy="2677656"/>
          </a:xfrm>
          <a:prstGeom prst="rect">
            <a:avLst/>
          </a:prstGeom>
          <a:noFill/>
        </p:spPr>
        <p:txBody>
          <a:bodyPr wrap="square" rtlCol="0">
            <a:spAutoFit/>
          </a:bodyPr>
          <a:lstStyle/>
          <a:p>
            <a:pPr algn="ctr">
              <a:buFont typeface="Arial" pitchFamily="34" charset="0"/>
              <a:buChar char="•"/>
            </a:pPr>
            <a:r>
              <a:rPr lang="en-US" sz="1400" b="1" dirty="0"/>
              <a:t>A new capital (5)</a:t>
            </a:r>
          </a:p>
          <a:p>
            <a:pPr algn="ctr">
              <a:buFont typeface="Arial" pitchFamily="34" charset="0"/>
              <a:buChar char="•"/>
            </a:pPr>
            <a:r>
              <a:rPr lang="en-US" sz="1400" b="1" dirty="0"/>
              <a:t>A new placed of </a:t>
            </a:r>
          </a:p>
          <a:p>
            <a:pPr algn="ctr"/>
            <a:r>
              <a:rPr lang="en-US" sz="1400" b="1" dirty="0"/>
              <a:t>worship</a:t>
            </a:r>
          </a:p>
          <a:p>
            <a:pPr algn="ctr">
              <a:buFont typeface="Arial" pitchFamily="34" charset="0"/>
              <a:buChar char="•"/>
            </a:pPr>
            <a:r>
              <a:rPr lang="en-US" sz="1400" b="1" dirty="0"/>
              <a:t>A new dynasty (7)</a:t>
            </a:r>
          </a:p>
          <a:p>
            <a:pPr algn="ctr">
              <a:buFont typeface="Arial" pitchFamily="34" charset="0"/>
              <a:buChar char="•"/>
            </a:pPr>
            <a:r>
              <a:rPr lang="en-US" sz="1400" b="1" dirty="0"/>
              <a:t>A new boundary (8)</a:t>
            </a:r>
          </a:p>
          <a:p>
            <a:pPr algn="ctr">
              <a:buFont typeface="Arial" pitchFamily="34" charset="0"/>
              <a:buChar char="•"/>
            </a:pPr>
            <a:r>
              <a:rPr lang="en-US" sz="1400" b="1" dirty="0"/>
              <a:t>A new son (9)</a:t>
            </a:r>
          </a:p>
          <a:p>
            <a:pPr algn="ctr">
              <a:buFont typeface="Arial" pitchFamily="34" charset="0"/>
              <a:buChar char="•"/>
            </a:pPr>
            <a:r>
              <a:rPr lang="en-US" sz="1400" b="1" dirty="0"/>
              <a:t> New boundary (10)</a:t>
            </a:r>
          </a:p>
          <a:p>
            <a:endParaRPr lang="en-US" sz="1400" b="1" dirty="0"/>
          </a:p>
          <a:p>
            <a:endParaRPr lang="en-US" sz="1400" dirty="0"/>
          </a:p>
          <a:p>
            <a:endParaRPr lang="en-US" sz="1400" dirty="0"/>
          </a:p>
        </p:txBody>
      </p:sp>
      <p:sp>
        <p:nvSpPr>
          <p:cNvPr id="212" name="TextBox 211"/>
          <p:cNvSpPr txBox="1"/>
          <p:nvPr/>
        </p:nvSpPr>
        <p:spPr>
          <a:xfrm>
            <a:off x="5486400" y="2971800"/>
            <a:ext cx="1524000" cy="2031325"/>
          </a:xfrm>
          <a:prstGeom prst="rect">
            <a:avLst/>
          </a:prstGeom>
          <a:noFill/>
        </p:spPr>
        <p:txBody>
          <a:bodyPr wrap="square" rtlCol="0">
            <a:spAutoFit/>
          </a:bodyPr>
          <a:lstStyle/>
          <a:p>
            <a:pPr>
              <a:buFont typeface="Arial" pitchFamily="34" charset="0"/>
              <a:buChar char="•"/>
            </a:pPr>
            <a:r>
              <a:rPr lang="en-US" sz="1400" b="1" dirty="0"/>
              <a:t>Amnon’s</a:t>
            </a:r>
          </a:p>
          <a:p>
            <a:r>
              <a:rPr lang="en-US" sz="1400" b="1" dirty="0"/>
              <a:t>Immorality</a:t>
            </a:r>
          </a:p>
          <a:p>
            <a:r>
              <a:rPr lang="en-US" sz="1400" b="1" dirty="0"/>
              <a:t>Absalom…</a:t>
            </a:r>
            <a:br>
              <a:rPr lang="en-US" sz="1400" b="1" dirty="0"/>
            </a:br>
            <a:r>
              <a:rPr lang="en-US" sz="1400" b="1" dirty="0"/>
              <a:t>1. His crime &amp; flight (13)	</a:t>
            </a:r>
          </a:p>
          <a:p>
            <a:r>
              <a:rPr lang="en-US" sz="1400" b="1" dirty="0"/>
              <a:t>2. His revolt (15)</a:t>
            </a:r>
          </a:p>
          <a:p>
            <a:r>
              <a:rPr lang="en-US" sz="1400" b="1" dirty="0"/>
              <a:t>3. His counsel-</a:t>
            </a:r>
            <a:br>
              <a:rPr lang="en-US" sz="1400" b="1" dirty="0"/>
            </a:br>
            <a:r>
              <a:rPr lang="en-US" sz="1400" b="1" dirty="0"/>
              <a:t>ors (16-17)</a:t>
            </a:r>
          </a:p>
          <a:p>
            <a:r>
              <a:rPr lang="en-US" sz="1400" b="1" dirty="0"/>
              <a:t>4. His death (18)</a:t>
            </a:r>
          </a:p>
        </p:txBody>
      </p:sp>
      <p:sp>
        <p:nvSpPr>
          <p:cNvPr id="213" name="TextBox 212"/>
          <p:cNvSpPr txBox="1"/>
          <p:nvPr/>
        </p:nvSpPr>
        <p:spPr>
          <a:xfrm>
            <a:off x="5350241" y="4737465"/>
            <a:ext cx="1524000" cy="830997"/>
          </a:xfrm>
          <a:prstGeom prst="rect">
            <a:avLst/>
          </a:prstGeom>
          <a:noFill/>
        </p:spPr>
        <p:txBody>
          <a:bodyPr wrap="square" rtlCol="0">
            <a:spAutoFit/>
          </a:bodyPr>
          <a:lstStyle/>
          <a:p>
            <a:pPr algn="ctr"/>
            <a:br>
              <a:rPr lang="en-US" sz="1600" dirty="0"/>
            </a:br>
            <a:r>
              <a:rPr lang="en-US" sz="1600" dirty="0"/>
              <a:t> </a:t>
            </a:r>
            <a:r>
              <a:rPr lang="en-US" sz="1600" dirty="0">
                <a:latin typeface="Abadi MT Condensed Extra Bold" charset="0"/>
                <a:ea typeface="Abadi MT Condensed Extra Bold" charset="0"/>
                <a:cs typeface="Abadi MT Condensed Extra Bold" charset="0"/>
              </a:rPr>
              <a:t>Chapters </a:t>
            </a:r>
          </a:p>
          <a:p>
            <a:pPr algn="ctr"/>
            <a:r>
              <a:rPr lang="en-US" sz="1600" dirty="0">
                <a:latin typeface="Abadi MT Condensed Extra Bold" charset="0"/>
                <a:ea typeface="Abadi MT Condensed Extra Bold" charset="0"/>
                <a:cs typeface="Abadi MT Condensed Extra Bold" charset="0"/>
              </a:rPr>
              <a:t>13- 18</a:t>
            </a:r>
          </a:p>
        </p:txBody>
      </p:sp>
      <p:sp>
        <p:nvSpPr>
          <p:cNvPr id="219" name="TextBox 218"/>
          <p:cNvSpPr txBox="1"/>
          <p:nvPr/>
        </p:nvSpPr>
        <p:spPr>
          <a:xfrm>
            <a:off x="6781800" y="3429000"/>
            <a:ext cx="1295400" cy="954107"/>
          </a:xfrm>
          <a:prstGeom prst="rect">
            <a:avLst/>
          </a:prstGeom>
          <a:noFill/>
        </p:spPr>
        <p:txBody>
          <a:bodyPr wrap="square" rtlCol="0">
            <a:spAutoFit/>
          </a:bodyPr>
          <a:lstStyle/>
          <a:p>
            <a:pPr>
              <a:buFont typeface="Arial" pitchFamily="34" charset="0"/>
              <a:buChar char="•"/>
            </a:pPr>
            <a:r>
              <a:rPr lang="en-US" sz="1400" b="1" dirty="0"/>
              <a:t>David’s </a:t>
            </a:r>
          </a:p>
          <a:p>
            <a:r>
              <a:rPr lang="en-US" sz="1400" b="1" dirty="0"/>
              <a:t>return  (19)</a:t>
            </a:r>
          </a:p>
          <a:p>
            <a:pPr>
              <a:buFont typeface="Arial" pitchFamily="34" charset="0"/>
              <a:buChar char="•"/>
            </a:pPr>
            <a:r>
              <a:rPr lang="en-US" sz="1400" b="1" dirty="0"/>
              <a:t>Sheba’s </a:t>
            </a:r>
            <a:br>
              <a:rPr lang="en-US" sz="1400" b="1" dirty="0"/>
            </a:br>
            <a:r>
              <a:rPr lang="en-US" sz="1400" b="1" dirty="0"/>
              <a:t>revolt (20</a:t>
            </a:r>
            <a:r>
              <a:rPr lang="en-US" sz="1400" dirty="0"/>
              <a:t>)</a:t>
            </a:r>
          </a:p>
        </p:txBody>
      </p:sp>
      <p:sp>
        <p:nvSpPr>
          <p:cNvPr id="220" name="TextBox 219"/>
          <p:cNvSpPr txBox="1"/>
          <p:nvPr/>
        </p:nvSpPr>
        <p:spPr>
          <a:xfrm>
            <a:off x="6721841" y="4981937"/>
            <a:ext cx="1295400" cy="584775"/>
          </a:xfrm>
          <a:prstGeom prst="rect">
            <a:avLst/>
          </a:prstGeom>
          <a:noFill/>
        </p:spPr>
        <p:txBody>
          <a:bodyPr wrap="square" rtlCol="0">
            <a:spAutoFit/>
          </a:bodyPr>
          <a:lstStyle/>
          <a:p>
            <a:r>
              <a:rPr lang="en-US" sz="1600" dirty="0"/>
              <a:t>  </a:t>
            </a:r>
            <a:r>
              <a:rPr lang="en-US" sz="1600" dirty="0">
                <a:latin typeface="Abadi MT Condensed Extra Bold" charset="0"/>
                <a:ea typeface="Abadi MT Condensed Extra Bold" charset="0"/>
                <a:cs typeface="Abadi MT Condensed Extra Bold" charset="0"/>
              </a:rPr>
              <a:t>Chapters </a:t>
            </a:r>
          </a:p>
          <a:p>
            <a:r>
              <a:rPr lang="en-US" sz="1600" dirty="0">
                <a:latin typeface="Abadi MT Condensed Extra Bold" charset="0"/>
                <a:ea typeface="Abadi MT Condensed Extra Bold" charset="0"/>
                <a:cs typeface="Abadi MT Condensed Extra Bold" charset="0"/>
              </a:rPr>
              <a:t>    19-20</a:t>
            </a:r>
          </a:p>
        </p:txBody>
      </p:sp>
      <p:sp>
        <p:nvSpPr>
          <p:cNvPr id="233" name="TextBox 232"/>
          <p:cNvSpPr txBox="1"/>
          <p:nvPr/>
        </p:nvSpPr>
        <p:spPr>
          <a:xfrm>
            <a:off x="7653695" y="3276599"/>
            <a:ext cx="1524000" cy="954107"/>
          </a:xfrm>
          <a:prstGeom prst="rect">
            <a:avLst/>
          </a:prstGeom>
          <a:noFill/>
        </p:spPr>
        <p:txBody>
          <a:bodyPr wrap="square" rtlCol="0">
            <a:spAutoFit/>
          </a:bodyPr>
          <a:lstStyle/>
          <a:p>
            <a:pPr>
              <a:buFont typeface="Arial" pitchFamily="34" charset="0"/>
              <a:buChar char="•"/>
            </a:pPr>
            <a:r>
              <a:rPr lang="en-US" sz="1400" b="1" dirty="0"/>
              <a:t>A famine (21) </a:t>
            </a:r>
          </a:p>
          <a:p>
            <a:pPr>
              <a:buFont typeface="Arial" pitchFamily="34" charset="0"/>
              <a:buChar char="•"/>
            </a:pPr>
            <a:r>
              <a:rPr lang="en-US" sz="1400" b="1" dirty="0"/>
              <a:t>A song (22)</a:t>
            </a:r>
          </a:p>
          <a:p>
            <a:pPr>
              <a:buFont typeface="Arial" pitchFamily="34" charset="0"/>
              <a:buChar char="•"/>
            </a:pPr>
            <a:r>
              <a:rPr lang="en-US" sz="1400" b="1" dirty="0"/>
              <a:t>A prophecy (23)</a:t>
            </a:r>
          </a:p>
          <a:p>
            <a:pPr>
              <a:buFont typeface="Arial" pitchFamily="34" charset="0"/>
              <a:buChar char="•"/>
            </a:pPr>
            <a:r>
              <a:rPr lang="en-US" sz="1400" b="1" dirty="0"/>
              <a:t>A failure (24)</a:t>
            </a:r>
          </a:p>
        </p:txBody>
      </p:sp>
      <p:sp>
        <p:nvSpPr>
          <p:cNvPr id="234" name="TextBox 233"/>
          <p:cNvSpPr txBox="1"/>
          <p:nvPr/>
        </p:nvSpPr>
        <p:spPr>
          <a:xfrm>
            <a:off x="7741440" y="4969400"/>
            <a:ext cx="1549166" cy="584775"/>
          </a:xfrm>
          <a:prstGeom prst="rect">
            <a:avLst/>
          </a:prstGeom>
          <a:noFill/>
        </p:spPr>
        <p:txBody>
          <a:bodyPr wrap="square" rtlCol="0">
            <a:spAutoFit/>
          </a:bodyPr>
          <a:lstStyle/>
          <a:p>
            <a:r>
              <a:rPr lang="en-US" sz="1600" dirty="0"/>
              <a:t>  </a:t>
            </a:r>
            <a:r>
              <a:rPr lang="en-US" sz="1600" dirty="0">
                <a:latin typeface="Abadi MT Condensed Extra Bold" charset="0"/>
                <a:ea typeface="Abadi MT Condensed Extra Bold" charset="0"/>
                <a:cs typeface="Abadi MT Condensed Extra Bold" charset="0"/>
              </a:rPr>
              <a:t>Chapters </a:t>
            </a:r>
          </a:p>
          <a:p>
            <a:r>
              <a:rPr lang="en-US" sz="1600" dirty="0">
                <a:latin typeface="Abadi MT Condensed Extra Bold" charset="0"/>
                <a:ea typeface="Abadi MT Condensed Extra Bold" charset="0"/>
                <a:cs typeface="Abadi MT Condensed Extra Bold" charset="0"/>
              </a:rPr>
              <a:t>    21-24  </a:t>
            </a:r>
          </a:p>
        </p:txBody>
      </p:sp>
      <p:sp>
        <p:nvSpPr>
          <p:cNvPr id="4" name="TextBox 3"/>
          <p:cNvSpPr txBox="1"/>
          <p:nvPr/>
        </p:nvSpPr>
        <p:spPr>
          <a:xfrm>
            <a:off x="1485674" y="2181251"/>
            <a:ext cx="1333726" cy="307777"/>
          </a:xfrm>
          <a:prstGeom prst="rect">
            <a:avLst/>
          </a:prstGeom>
          <a:noFill/>
        </p:spPr>
        <p:txBody>
          <a:bodyPr wrap="square" rtlCol="0">
            <a:spAutoFit/>
          </a:bodyPr>
          <a:lstStyle/>
          <a:p>
            <a:r>
              <a:rPr lang="en-US" sz="1400" b="1" dirty="0"/>
              <a:t>7 ½ years</a:t>
            </a:r>
          </a:p>
        </p:txBody>
      </p:sp>
      <p:sp>
        <p:nvSpPr>
          <p:cNvPr id="64" name="TextBox 63"/>
          <p:cNvSpPr txBox="1"/>
          <p:nvPr/>
        </p:nvSpPr>
        <p:spPr>
          <a:xfrm>
            <a:off x="3103645" y="2196316"/>
            <a:ext cx="1333726" cy="307777"/>
          </a:xfrm>
          <a:prstGeom prst="rect">
            <a:avLst/>
          </a:prstGeom>
          <a:noFill/>
        </p:spPr>
        <p:txBody>
          <a:bodyPr wrap="square" rtlCol="0">
            <a:spAutoFit/>
          </a:bodyPr>
          <a:lstStyle/>
          <a:p>
            <a:r>
              <a:rPr lang="en-US" sz="1400" b="1" dirty="0"/>
              <a:t>33 years</a:t>
            </a:r>
          </a:p>
        </p:txBody>
      </p:sp>
      <p:sp>
        <p:nvSpPr>
          <p:cNvPr id="5" name="TextBox 4"/>
          <p:cNvSpPr txBox="1"/>
          <p:nvPr/>
        </p:nvSpPr>
        <p:spPr>
          <a:xfrm>
            <a:off x="4091" y="1905000"/>
            <a:ext cx="1169994" cy="1384995"/>
          </a:xfrm>
          <a:prstGeom prst="rect">
            <a:avLst/>
          </a:prstGeom>
          <a:noFill/>
        </p:spPr>
        <p:txBody>
          <a:bodyPr wrap="square" rtlCol="0">
            <a:spAutoFit/>
          </a:bodyPr>
          <a:lstStyle/>
          <a:p>
            <a:r>
              <a:rPr lang="en-US" sz="1400" b="1" dirty="0"/>
              <a:t>30-years-old when he became king - died at 70</a:t>
            </a:r>
          </a:p>
          <a:p>
            <a:r>
              <a:rPr lang="en-US" sz="1400" b="1" dirty="0"/>
              <a:t>(See 5:5-6, 1 Ki. 2:11).</a:t>
            </a:r>
          </a:p>
        </p:txBody>
      </p:sp>
      <p:sp>
        <p:nvSpPr>
          <p:cNvPr id="8" name="TextBox 7"/>
          <p:cNvSpPr txBox="1"/>
          <p:nvPr/>
        </p:nvSpPr>
        <p:spPr>
          <a:xfrm>
            <a:off x="400050" y="254390"/>
            <a:ext cx="2343150" cy="1015663"/>
          </a:xfrm>
          <a:prstGeom prst="rect">
            <a:avLst/>
          </a:prstGeom>
          <a:solidFill>
            <a:schemeClr val="accent1"/>
          </a:solidFill>
        </p:spPr>
        <p:txBody>
          <a:bodyPr wrap="square" rtlCol="0">
            <a:spAutoFit/>
          </a:bodyPr>
          <a:lstStyle/>
          <a:p>
            <a:r>
              <a:rPr lang="fi-FI" sz="2000" dirty="0" err="1">
                <a:latin typeface="Abadi MT Condensed Extra Bold" charset="0"/>
                <a:ea typeface="Abadi MT Condensed Extra Bold" charset="0"/>
                <a:cs typeface="Abadi MT Condensed Extra Bold" charset="0"/>
              </a:rPr>
              <a:t>David’s</a:t>
            </a:r>
            <a:r>
              <a:rPr lang="fi-FI" sz="2000" dirty="0">
                <a:latin typeface="Abadi MT Condensed Extra Bold" charset="0"/>
                <a:ea typeface="Abadi MT Condensed Extra Bold" charset="0"/>
                <a:cs typeface="Abadi MT Condensed Extra Bold" charset="0"/>
              </a:rPr>
              <a:t> </a:t>
            </a:r>
            <a:r>
              <a:rPr lang="fi-FI" sz="2000" dirty="0" err="1">
                <a:latin typeface="Abadi MT Condensed Extra Bold" charset="0"/>
                <a:ea typeface="Abadi MT Condensed Extra Bold" charset="0"/>
                <a:cs typeface="Abadi MT Condensed Extra Bold" charset="0"/>
              </a:rPr>
              <a:t>rule</a:t>
            </a:r>
            <a:r>
              <a:rPr lang="fi-FI" sz="2000" dirty="0">
                <a:latin typeface="Abadi MT Condensed Extra Bold" charset="0"/>
                <a:ea typeface="Abadi MT Condensed Extra Bold" charset="0"/>
                <a:cs typeface="Abadi MT Condensed Extra Bold" charset="0"/>
              </a:rPr>
              <a:t> </a:t>
            </a:r>
            <a:r>
              <a:rPr lang="fi-FI" sz="2000" dirty="0" err="1">
                <a:latin typeface="Abadi MT Condensed Extra Bold" charset="0"/>
                <a:ea typeface="Abadi MT Condensed Extra Bold" charset="0"/>
                <a:cs typeface="Abadi MT Condensed Extra Bold" charset="0"/>
              </a:rPr>
              <a:t>was</a:t>
            </a:r>
            <a:r>
              <a:rPr lang="fi-FI" sz="2000" dirty="0">
                <a:latin typeface="Abadi MT Condensed Extra Bold" charset="0"/>
                <a:ea typeface="Abadi MT Condensed Extra Bold" charset="0"/>
                <a:cs typeface="Abadi MT Condensed Extra Bold" charset="0"/>
              </a:rPr>
              <a:t> 40 </a:t>
            </a:r>
            <a:r>
              <a:rPr lang="fi-FI" sz="2000" dirty="0" err="1">
                <a:latin typeface="Abadi MT Condensed Extra Bold" charset="0"/>
                <a:ea typeface="Abadi MT Condensed Extra Bold" charset="0"/>
                <a:cs typeface="Abadi MT Condensed Extra Bold" charset="0"/>
              </a:rPr>
              <a:t>years</a:t>
            </a:r>
            <a:r>
              <a:rPr lang="fi-FI" sz="2000" dirty="0">
                <a:latin typeface="Abadi MT Condensed Extra Bold" charset="0"/>
                <a:ea typeface="Abadi MT Condensed Extra Bold" charset="0"/>
                <a:cs typeface="Abadi MT Condensed Extra Bold" charset="0"/>
              </a:rPr>
              <a:t> (1011BC-971 BC)</a:t>
            </a:r>
            <a:endParaRPr lang="en-US" sz="2000" dirty="0">
              <a:latin typeface="Abadi MT Condensed Extra Bold" charset="0"/>
              <a:ea typeface="Abadi MT Condensed Extra Bold" charset="0"/>
              <a:cs typeface="Abadi MT Condensed Extra Bold"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2131617893"/>
              </p:ext>
            </p:extLst>
          </p:nvPr>
        </p:nvGraphicFramePr>
        <p:xfrm>
          <a:off x="0" y="1"/>
          <a:ext cx="9212267" cy="6857998"/>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20000"/>
                    </a:ext>
                  </a:extLst>
                </a:gridCol>
                <a:gridCol w="3106569">
                  <a:extLst>
                    <a:ext uri="{9D8B030D-6E8A-4147-A177-3AD203B41FA5}">
                      <a16:colId xmlns:a16="http://schemas.microsoft.com/office/drawing/2014/main" val="20001"/>
                    </a:ext>
                  </a:extLst>
                </a:gridCol>
                <a:gridCol w="2343923">
                  <a:extLst>
                    <a:ext uri="{9D8B030D-6E8A-4147-A177-3AD203B41FA5}">
                      <a16:colId xmlns:a16="http://schemas.microsoft.com/office/drawing/2014/main" val="20002"/>
                    </a:ext>
                  </a:extLst>
                </a:gridCol>
                <a:gridCol w="637574">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591542">
                <a:tc>
                  <a:txBody>
                    <a:bodyPr/>
                    <a:lstStyle/>
                    <a:p>
                      <a:pPr algn="ctr"/>
                      <a:r>
                        <a:rPr lang="en-US" sz="1400" dirty="0"/>
                        <a:t>Period</a:t>
                      </a:r>
                      <a:endParaRPr lang="en-US" sz="1400" dirty="0">
                        <a:latin typeface="Abadi MT Condensed Extra Bold" charset="0"/>
                        <a:ea typeface="Abadi MT Condensed Extra Bold" charset="0"/>
                        <a:cs typeface="Abadi MT Condensed Extra Bold" charset="0"/>
                      </a:endParaRPr>
                    </a:p>
                  </a:txBody>
                  <a:tcPr marL="68580" marR="68580" marT="34290" marB="34290"/>
                </a:tc>
                <a:tc>
                  <a:txBody>
                    <a:bodyPr/>
                    <a:lstStyle/>
                    <a:p>
                      <a:pPr algn="ctr"/>
                      <a:r>
                        <a:rPr lang="en-US" sz="1400" dirty="0"/>
                        <a:t>History Covered</a:t>
                      </a:r>
                    </a:p>
                  </a:txBody>
                  <a:tcPr marL="68580" marR="68580" marT="34290" marB="34290"/>
                </a:tc>
                <a:tc>
                  <a:txBody>
                    <a:bodyPr/>
                    <a:lstStyle/>
                    <a:p>
                      <a:pPr algn="ctr"/>
                      <a:r>
                        <a:rPr lang="en-US" sz="1400" dirty="0"/>
                        <a:t>Scriptures</a:t>
                      </a:r>
                    </a:p>
                  </a:txBody>
                  <a:tcPr marL="68580" marR="68580" marT="34290" marB="34290"/>
                </a:tc>
                <a:tc>
                  <a:txBody>
                    <a:bodyPr/>
                    <a:lstStyle/>
                    <a:p>
                      <a:pPr algn="ctr"/>
                      <a:r>
                        <a:rPr lang="en-US" sz="1400" dirty="0"/>
                        <a:t>Years</a:t>
                      </a:r>
                    </a:p>
                  </a:txBody>
                  <a:tcPr marL="68580" marR="68580" marT="34290" marB="34290"/>
                </a:tc>
                <a:tc>
                  <a:txBody>
                    <a:bodyPr/>
                    <a:lstStyle/>
                    <a:p>
                      <a:pPr algn="ctr"/>
                      <a:r>
                        <a:rPr lang="en-US" sz="1400" dirty="0"/>
                        <a:t>Principal </a:t>
                      </a:r>
                    </a:p>
                  </a:txBody>
                  <a:tcPr marL="68580" marR="68580" marT="34290" marB="34290"/>
                </a:tc>
                <a:extLst>
                  <a:ext uri="{0D108BD9-81ED-4DB2-BD59-A6C34878D82A}">
                    <a16:rowId xmlns:a16="http://schemas.microsoft.com/office/drawing/2014/main" val="10000"/>
                  </a:ext>
                </a:extLst>
              </a:tr>
              <a:tr h="350661">
                <a:tc>
                  <a:txBody>
                    <a:bodyPr/>
                    <a:lstStyle/>
                    <a:p>
                      <a:r>
                        <a:rPr lang="en-US" sz="1300" dirty="0"/>
                        <a:t>Antediluvian</a:t>
                      </a:r>
                      <a:endParaRPr lang="en-US" sz="1300" b="1"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Creation to</a:t>
                      </a:r>
                      <a:r>
                        <a:rPr lang="en-US" sz="1300" baseline="0" dirty="0"/>
                        <a:t> the Flood</a:t>
                      </a:r>
                      <a:endParaRPr lang="en-US" sz="1300" dirty="0"/>
                    </a:p>
                  </a:txBody>
                  <a:tcPr marL="68580" marR="68580" marT="34290" marB="34290"/>
                </a:tc>
                <a:tc>
                  <a:txBody>
                    <a:bodyPr/>
                    <a:lstStyle/>
                    <a:p>
                      <a:r>
                        <a:rPr lang="en-US" sz="1300" dirty="0"/>
                        <a:t>Gen. 1-7</a:t>
                      </a:r>
                    </a:p>
                  </a:txBody>
                  <a:tcPr marL="68580" marR="68580" marT="34290" marB="34290"/>
                </a:tc>
                <a:tc>
                  <a:txBody>
                    <a:bodyPr/>
                    <a:lstStyle/>
                    <a:p>
                      <a:pPr algn="ctr"/>
                      <a:r>
                        <a:rPr lang="en-US" sz="1300" dirty="0"/>
                        <a:t>1656</a:t>
                      </a:r>
                    </a:p>
                  </a:txBody>
                  <a:tcPr marL="68580" marR="68580" marT="34290" marB="34290"/>
                </a:tc>
                <a:tc>
                  <a:txBody>
                    <a:bodyPr/>
                    <a:lstStyle/>
                    <a:p>
                      <a:r>
                        <a:rPr lang="en-US" sz="1300" dirty="0"/>
                        <a:t>Adam</a:t>
                      </a:r>
                    </a:p>
                  </a:txBody>
                  <a:tcPr marL="68580" marR="68580" marT="34290" marB="34290"/>
                </a:tc>
                <a:extLst>
                  <a:ext uri="{0D108BD9-81ED-4DB2-BD59-A6C34878D82A}">
                    <a16:rowId xmlns:a16="http://schemas.microsoft.com/office/drawing/2014/main" val="10001"/>
                  </a:ext>
                </a:extLst>
              </a:tr>
              <a:tr h="350661">
                <a:tc>
                  <a:txBody>
                    <a:bodyPr/>
                    <a:lstStyle/>
                    <a:p>
                      <a:r>
                        <a:rPr lang="en-US" sz="1300" dirty="0"/>
                        <a:t>Postdiluvian</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 the flood</a:t>
                      </a:r>
                      <a:r>
                        <a:rPr lang="en-US" sz="1300" baseline="0" dirty="0"/>
                        <a:t> to call of Abraham</a:t>
                      </a:r>
                      <a:endParaRPr lang="en-US" sz="1300" dirty="0"/>
                    </a:p>
                  </a:txBody>
                  <a:tcPr marL="68580" marR="68580" marT="34290" marB="34290"/>
                </a:tc>
                <a:tc>
                  <a:txBody>
                    <a:bodyPr/>
                    <a:lstStyle/>
                    <a:p>
                      <a:r>
                        <a:rPr lang="en-US" sz="1300" dirty="0"/>
                        <a:t>Gen. 8-!1</a:t>
                      </a:r>
                    </a:p>
                  </a:txBody>
                  <a:tcPr marL="68580" marR="68580" marT="34290" marB="34290"/>
                </a:tc>
                <a:tc>
                  <a:txBody>
                    <a:bodyPr/>
                    <a:lstStyle/>
                    <a:p>
                      <a:pPr algn="ctr"/>
                      <a:r>
                        <a:rPr lang="en-US" sz="1300" dirty="0"/>
                        <a:t>427</a:t>
                      </a:r>
                    </a:p>
                  </a:txBody>
                  <a:tcPr marL="68580" marR="68580" marT="34290" marB="34290"/>
                </a:tc>
                <a:tc>
                  <a:txBody>
                    <a:bodyPr/>
                    <a:lstStyle/>
                    <a:p>
                      <a:r>
                        <a:rPr lang="en-US" sz="1300" dirty="0"/>
                        <a:t>Noah</a:t>
                      </a:r>
                    </a:p>
                  </a:txBody>
                  <a:tcPr marL="68580" marR="68580" marT="34290" marB="34290"/>
                </a:tc>
                <a:extLst>
                  <a:ext uri="{0D108BD9-81ED-4DB2-BD59-A6C34878D82A}">
                    <a16:rowId xmlns:a16="http://schemas.microsoft.com/office/drawing/2014/main" val="10002"/>
                  </a:ext>
                </a:extLst>
              </a:tr>
              <a:tr h="480969">
                <a:tc>
                  <a:txBody>
                    <a:bodyPr/>
                    <a:lstStyle/>
                    <a:p>
                      <a:r>
                        <a:rPr lang="en-US" sz="1300" dirty="0"/>
                        <a:t>Patriarchal</a:t>
                      </a:r>
                      <a:r>
                        <a:rPr lang="en-US" sz="1300" baseline="0" dirty="0"/>
                        <a:t> </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 the call of</a:t>
                      </a:r>
                      <a:r>
                        <a:rPr lang="en-US" sz="1300" baseline="0" dirty="0"/>
                        <a:t> Abraham to Egyptian Bondage </a:t>
                      </a:r>
                      <a:endParaRPr lang="en-US" sz="1300" dirty="0"/>
                    </a:p>
                  </a:txBody>
                  <a:tcPr marL="68580" marR="68580" marT="34290" marB="34290"/>
                </a:tc>
                <a:tc>
                  <a:txBody>
                    <a:bodyPr/>
                    <a:lstStyle/>
                    <a:p>
                      <a:r>
                        <a:rPr lang="en-US" sz="1300" dirty="0"/>
                        <a:t>Gen. 12-45</a:t>
                      </a:r>
                    </a:p>
                  </a:txBody>
                  <a:tcPr marL="68580" marR="68580" marT="34290" marB="34290"/>
                </a:tc>
                <a:tc>
                  <a:txBody>
                    <a:bodyPr/>
                    <a:lstStyle/>
                    <a:p>
                      <a:pPr algn="ctr"/>
                      <a:r>
                        <a:rPr lang="en-US" sz="1300" dirty="0"/>
                        <a:t>215</a:t>
                      </a:r>
                    </a:p>
                  </a:txBody>
                  <a:tcPr marL="68580" marR="68580" marT="34290" marB="34290"/>
                </a:tc>
                <a:tc>
                  <a:txBody>
                    <a:bodyPr/>
                    <a:lstStyle/>
                    <a:p>
                      <a:r>
                        <a:rPr lang="en-US" sz="1300" dirty="0"/>
                        <a:t>Abraham</a:t>
                      </a:r>
                    </a:p>
                  </a:txBody>
                  <a:tcPr marL="68580" marR="68580" marT="34290" marB="34290"/>
                </a:tc>
                <a:extLst>
                  <a:ext uri="{0D108BD9-81ED-4DB2-BD59-A6C34878D82A}">
                    <a16:rowId xmlns:a16="http://schemas.microsoft.com/office/drawing/2014/main" val="10003"/>
                  </a:ext>
                </a:extLst>
              </a:tr>
              <a:tr h="350661">
                <a:tc>
                  <a:txBody>
                    <a:bodyPr/>
                    <a:lstStyle/>
                    <a:p>
                      <a:r>
                        <a:rPr lang="en-US" sz="1300" dirty="0"/>
                        <a:t>Egyptian Bondage</a:t>
                      </a:r>
                      <a:endParaRPr lang="en-US" sz="1300" b="1"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a:t>
                      </a:r>
                      <a:r>
                        <a:rPr lang="en-US" sz="1300" baseline="0" dirty="0"/>
                        <a:t> Egyptian Bondage to the Exodus</a:t>
                      </a:r>
                      <a:endParaRPr lang="en-US" sz="1300" b="1" dirty="0"/>
                    </a:p>
                  </a:txBody>
                  <a:tcPr marL="68580" marR="68580" marT="34290" marB="34290"/>
                </a:tc>
                <a:tc>
                  <a:txBody>
                    <a:bodyPr/>
                    <a:lstStyle/>
                    <a:p>
                      <a:r>
                        <a:rPr lang="en-US" sz="1300" dirty="0"/>
                        <a:t>Gen.</a:t>
                      </a:r>
                      <a:r>
                        <a:rPr lang="en-US" sz="1300" baseline="0" dirty="0"/>
                        <a:t> 46-Ex. 11</a:t>
                      </a:r>
                      <a:endParaRPr lang="en-US" sz="1300" b="1" dirty="0"/>
                    </a:p>
                  </a:txBody>
                  <a:tcPr marL="68580" marR="68580" marT="34290" marB="34290"/>
                </a:tc>
                <a:tc>
                  <a:txBody>
                    <a:bodyPr/>
                    <a:lstStyle/>
                    <a:p>
                      <a:pPr algn="ctr"/>
                      <a:r>
                        <a:rPr lang="en-US" sz="1300" dirty="0"/>
                        <a:t>215</a:t>
                      </a:r>
                      <a:endParaRPr lang="en-US" sz="1300" b="1" dirty="0"/>
                    </a:p>
                  </a:txBody>
                  <a:tcPr marL="68580" marR="68580" marT="34290" marB="34290"/>
                </a:tc>
                <a:tc>
                  <a:txBody>
                    <a:bodyPr/>
                    <a:lstStyle/>
                    <a:p>
                      <a:r>
                        <a:rPr lang="en-US" sz="1300" dirty="0"/>
                        <a:t>Joseph</a:t>
                      </a:r>
                      <a:endParaRPr lang="en-US" sz="1300" b="1" dirty="0"/>
                    </a:p>
                  </a:txBody>
                  <a:tcPr marL="68580" marR="68580" marT="34290" marB="34290"/>
                </a:tc>
                <a:extLst>
                  <a:ext uri="{0D108BD9-81ED-4DB2-BD59-A6C34878D82A}">
                    <a16:rowId xmlns:a16="http://schemas.microsoft.com/office/drawing/2014/main" val="10004"/>
                  </a:ext>
                </a:extLst>
              </a:tr>
              <a:tr h="512508">
                <a:tc>
                  <a:txBody>
                    <a:bodyPr/>
                    <a:lstStyle/>
                    <a:p>
                      <a:r>
                        <a:rPr lang="en-US" sz="1400" dirty="0"/>
                        <a:t>Wilderness Wanderings</a:t>
                      </a:r>
                      <a:endParaRPr lang="en-US" sz="14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400" dirty="0"/>
                        <a:t>From Exodus to crossing of the Jordan</a:t>
                      </a:r>
                      <a:endParaRPr lang="en-US" sz="1400" b="1" dirty="0"/>
                    </a:p>
                  </a:txBody>
                  <a:tcPr marL="68580" marR="68580" marT="34290" marB="34290">
                    <a:solidFill>
                      <a:schemeClr val="bg2"/>
                    </a:solidFill>
                  </a:tcPr>
                </a:tc>
                <a:tc>
                  <a:txBody>
                    <a:bodyPr/>
                    <a:lstStyle/>
                    <a:p>
                      <a:r>
                        <a:rPr lang="en-US" sz="1400" dirty="0"/>
                        <a:t>Ex.</a:t>
                      </a:r>
                      <a:r>
                        <a:rPr lang="en-US" sz="1400" baseline="0" dirty="0"/>
                        <a:t> 12-Deut. 34</a:t>
                      </a:r>
                      <a:endParaRPr lang="en-US" sz="1400" b="1" dirty="0"/>
                    </a:p>
                  </a:txBody>
                  <a:tcPr marL="68580" marR="68580" marT="34290" marB="34290">
                    <a:solidFill>
                      <a:schemeClr val="bg2"/>
                    </a:solidFill>
                  </a:tcPr>
                </a:tc>
                <a:tc>
                  <a:txBody>
                    <a:bodyPr/>
                    <a:lstStyle/>
                    <a:p>
                      <a:pPr algn="ctr"/>
                      <a:r>
                        <a:rPr lang="en-US" sz="1400" dirty="0"/>
                        <a:t>40</a:t>
                      </a:r>
                      <a:endParaRPr lang="en-US" sz="1400" b="1" dirty="0"/>
                    </a:p>
                  </a:txBody>
                  <a:tcPr marL="68580" marR="68580" marT="34290" marB="34290">
                    <a:solidFill>
                      <a:schemeClr val="bg2"/>
                    </a:solidFill>
                  </a:tcPr>
                </a:tc>
                <a:tc>
                  <a:txBody>
                    <a:bodyPr/>
                    <a:lstStyle/>
                    <a:p>
                      <a:r>
                        <a:rPr lang="en-US" sz="1400" dirty="0"/>
                        <a:t>Moses</a:t>
                      </a:r>
                      <a:endParaRPr lang="en-US" sz="1400" b="1" dirty="0"/>
                    </a:p>
                  </a:txBody>
                  <a:tcPr marL="68580" marR="68580" marT="34290" marB="34290">
                    <a:solidFill>
                      <a:schemeClr val="bg2"/>
                    </a:solidFill>
                  </a:tcPr>
                </a:tc>
                <a:extLst>
                  <a:ext uri="{0D108BD9-81ED-4DB2-BD59-A6C34878D82A}">
                    <a16:rowId xmlns:a16="http://schemas.microsoft.com/office/drawing/2014/main" val="10005"/>
                  </a:ext>
                </a:extLst>
              </a:tr>
              <a:tr h="350661">
                <a:tc>
                  <a:txBody>
                    <a:bodyPr/>
                    <a:lstStyle/>
                    <a:p>
                      <a:r>
                        <a:rPr lang="en-US" sz="1300" dirty="0"/>
                        <a:t>Conquest of Canaan</a:t>
                      </a:r>
                      <a:endParaRPr lang="en-US" sz="1300"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dirty="0"/>
                        <a:t>From crossing of Jordan</a:t>
                      </a:r>
                      <a:r>
                        <a:rPr lang="en-US" sz="1300" baseline="0" dirty="0"/>
                        <a:t> to Joshua’s death</a:t>
                      </a:r>
                      <a:endParaRPr lang="en-US" sz="1300" dirty="0"/>
                    </a:p>
                  </a:txBody>
                  <a:tcPr marL="68580" marR="68580" marT="34290" marB="34290">
                    <a:solidFill>
                      <a:schemeClr val="bg2"/>
                    </a:solidFill>
                  </a:tcPr>
                </a:tc>
                <a:tc>
                  <a:txBody>
                    <a:bodyPr/>
                    <a:lstStyle/>
                    <a:p>
                      <a:r>
                        <a:rPr lang="en-US" sz="1300" dirty="0"/>
                        <a:t>Josh. 1-24</a:t>
                      </a:r>
                    </a:p>
                  </a:txBody>
                  <a:tcPr marL="68580" marR="68580" marT="34290" marB="34290">
                    <a:solidFill>
                      <a:schemeClr val="bg2"/>
                    </a:solidFill>
                  </a:tcPr>
                </a:tc>
                <a:tc>
                  <a:txBody>
                    <a:bodyPr/>
                    <a:lstStyle/>
                    <a:p>
                      <a:pPr algn="ctr"/>
                      <a:r>
                        <a:rPr lang="en-US" sz="1300" dirty="0"/>
                        <a:t>51</a:t>
                      </a:r>
                    </a:p>
                  </a:txBody>
                  <a:tcPr marL="68580" marR="68580" marT="34290" marB="34290">
                    <a:solidFill>
                      <a:schemeClr val="bg2"/>
                    </a:solidFill>
                  </a:tcPr>
                </a:tc>
                <a:tc>
                  <a:txBody>
                    <a:bodyPr/>
                    <a:lstStyle/>
                    <a:p>
                      <a:r>
                        <a:rPr lang="en-US" sz="1300" dirty="0"/>
                        <a:t>Joshua</a:t>
                      </a:r>
                    </a:p>
                  </a:txBody>
                  <a:tcPr marL="68580" marR="68580" marT="34290" marB="34290">
                    <a:solidFill>
                      <a:schemeClr val="bg2"/>
                    </a:solidFill>
                  </a:tcPr>
                </a:tc>
                <a:extLst>
                  <a:ext uri="{0D108BD9-81ED-4DB2-BD59-A6C34878D82A}">
                    <a16:rowId xmlns:a16="http://schemas.microsoft.com/office/drawing/2014/main" val="10006"/>
                  </a:ext>
                </a:extLst>
              </a:tr>
              <a:tr h="350661">
                <a:tc>
                  <a:txBody>
                    <a:bodyPr/>
                    <a:lstStyle/>
                    <a:p>
                      <a:r>
                        <a:rPr lang="en-US" sz="1300" dirty="0"/>
                        <a:t>Judges</a:t>
                      </a:r>
                      <a:endParaRPr lang="en-US" sz="1300"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dirty="0"/>
                        <a:t>From Joshua to King Saul</a:t>
                      </a:r>
                    </a:p>
                  </a:txBody>
                  <a:tcPr marL="68580" marR="68580" marT="34290" marB="34290">
                    <a:solidFill>
                      <a:schemeClr val="bg2"/>
                    </a:solidFill>
                  </a:tcPr>
                </a:tc>
                <a:tc>
                  <a:txBody>
                    <a:bodyPr/>
                    <a:lstStyle/>
                    <a:p>
                      <a:r>
                        <a:rPr lang="en-US" sz="1300" dirty="0"/>
                        <a:t>Ju,</a:t>
                      </a:r>
                      <a:r>
                        <a:rPr lang="en-US" sz="1300" baseline="0" dirty="0"/>
                        <a:t> Ruth, 1 Sa. 1-9</a:t>
                      </a:r>
                      <a:endParaRPr lang="en-US" sz="1300" dirty="0"/>
                    </a:p>
                  </a:txBody>
                  <a:tcPr marL="68580" marR="68580" marT="34290" marB="34290">
                    <a:solidFill>
                      <a:schemeClr val="bg2"/>
                    </a:solidFill>
                  </a:tcPr>
                </a:tc>
                <a:tc>
                  <a:txBody>
                    <a:bodyPr/>
                    <a:lstStyle/>
                    <a:p>
                      <a:pPr algn="ctr"/>
                      <a:r>
                        <a:rPr lang="en-US" sz="1300" dirty="0"/>
                        <a:t>305</a:t>
                      </a:r>
                    </a:p>
                  </a:txBody>
                  <a:tcPr marL="68580" marR="68580" marT="34290" marB="34290">
                    <a:solidFill>
                      <a:schemeClr val="bg2"/>
                    </a:solidFill>
                  </a:tcPr>
                </a:tc>
                <a:tc>
                  <a:txBody>
                    <a:bodyPr/>
                    <a:lstStyle/>
                    <a:p>
                      <a:r>
                        <a:rPr lang="en-US" sz="1300" dirty="0"/>
                        <a:t>Samuel</a:t>
                      </a:r>
                    </a:p>
                  </a:txBody>
                  <a:tcPr marL="68580" marR="68580" marT="34290" marB="34290">
                    <a:solidFill>
                      <a:schemeClr val="bg2"/>
                    </a:solidFill>
                  </a:tcPr>
                </a:tc>
                <a:extLst>
                  <a:ext uri="{0D108BD9-81ED-4DB2-BD59-A6C34878D82A}">
                    <a16:rowId xmlns:a16="http://schemas.microsoft.com/office/drawing/2014/main" val="10007"/>
                  </a:ext>
                </a:extLst>
              </a:tr>
              <a:tr h="480969">
                <a:tc>
                  <a:txBody>
                    <a:bodyPr/>
                    <a:lstStyle/>
                    <a:p>
                      <a:r>
                        <a:rPr lang="en-US" sz="1300" b="1" dirty="0"/>
                        <a:t>The United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b="1" dirty="0"/>
                        <a:t>From</a:t>
                      </a:r>
                      <a:r>
                        <a:rPr lang="en-US" sz="1300" b="1" baseline="0" dirty="0"/>
                        <a:t> origin of kingdom to its division</a:t>
                      </a:r>
                      <a:endParaRPr lang="en-US" sz="1300" b="1" dirty="0"/>
                    </a:p>
                  </a:txBody>
                  <a:tcPr marL="68580" marR="68580" marT="34290" marB="34290">
                    <a:solidFill>
                      <a:srgbClr val="FFFF00"/>
                    </a:solidFill>
                  </a:tcPr>
                </a:tc>
                <a:tc>
                  <a:txBody>
                    <a:bodyPr/>
                    <a:lstStyle/>
                    <a:p>
                      <a:r>
                        <a:rPr lang="en-US" sz="1300" b="1" dirty="0"/>
                        <a:t>1 Sa. 9-1 Ki. 11; 1 Chr. 10, 2 Chr. 9</a:t>
                      </a:r>
                    </a:p>
                  </a:txBody>
                  <a:tcPr marL="68580" marR="68580" marT="34290" marB="34290">
                    <a:solidFill>
                      <a:srgbClr val="FFFF00"/>
                    </a:solidFill>
                  </a:tcPr>
                </a:tc>
                <a:tc>
                  <a:txBody>
                    <a:bodyPr/>
                    <a:lstStyle/>
                    <a:p>
                      <a:pPr algn="ctr"/>
                      <a:r>
                        <a:rPr lang="en-US" sz="1300" b="1" dirty="0"/>
                        <a:t>120</a:t>
                      </a:r>
                    </a:p>
                  </a:txBody>
                  <a:tcPr marL="68580" marR="68580" marT="34290" marB="34290">
                    <a:solidFill>
                      <a:srgbClr val="FFFF00"/>
                    </a:solidFill>
                  </a:tcPr>
                </a:tc>
                <a:tc>
                  <a:txBody>
                    <a:bodyPr/>
                    <a:lstStyle/>
                    <a:p>
                      <a:r>
                        <a:rPr lang="en-US" sz="1300" b="1" dirty="0"/>
                        <a:t>David</a:t>
                      </a:r>
                    </a:p>
                  </a:txBody>
                  <a:tcPr marL="68580" marR="68580" marT="34290" marB="34290">
                    <a:solidFill>
                      <a:srgbClr val="FFFF00"/>
                    </a:solidFill>
                  </a:tcPr>
                </a:tc>
                <a:extLst>
                  <a:ext uri="{0D108BD9-81ED-4DB2-BD59-A6C34878D82A}">
                    <a16:rowId xmlns:a16="http://schemas.microsoft.com/office/drawing/2014/main" val="10008"/>
                  </a:ext>
                </a:extLst>
              </a:tr>
              <a:tr h="544730">
                <a:tc>
                  <a:txBody>
                    <a:bodyPr/>
                    <a:lstStyle/>
                    <a:p>
                      <a:r>
                        <a:rPr lang="en-US" sz="1300" dirty="0"/>
                        <a:t>The Divided Kingdom</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a:t>
                      </a:r>
                      <a:r>
                        <a:rPr lang="en-US" sz="1300" baseline="0" dirty="0"/>
                        <a:t> the division to the fall of Israel</a:t>
                      </a:r>
                      <a:endParaRPr lang="en-US" sz="1300" dirty="0"/>
                    </a:p>
                  </a:txBody>
                  <a:tcPr marL="68580" marR="68580" marT="34290" marB="34290"/>
                </a:tc>
                <a:tc>
                  <a:txBody>
                    <a:bodyPr/>
                    <a:lstStyle/>
                    <a:p>
                      <a:r>
                        <a:rPr lang="en-US" sz="1300" dirty="0"/>
                        <a:t>1 Ki. 12-2 Ki. 20; 2 Chr. 10-32</a:t>
                      </a:r>
                    </a:p>
                  </a:txBody>
                  <a:tcPr marL="68580" marR="68580" marT="34290" marB="34290"/>
                </a:tc>
                <a:tc>
                  <a:txBody>
                    <a:bodyPr/>
                    <a:lstStyle/>
                    <a:p>
                      <a:pPr algn="ctr"/>
                      <a:r>
                        <a:rPr lang="en-US" sz="1300" dirty="0"/>
                        <a:t>253</a:t>
                      </a:r>
                    </a:p>
                  </a:txBody>
                  <a:tcPr marL="68580" marR="68580" marT="34290" marB="34290"/>
                </a:tc>
                <a:tc>
                  <a:txBody>
                    <a:bodyPr/>
                    <a:lstStyle/>
                    <a:p>
                      <a:r>
                        <a:rPr lang="en-US" sz="1300" dirty="0"/>
                        <a:t>Elijah</a:t>
                      </a:r>
                    </a:p>
                  </a:txBody>
                  <a:tcPr marL="68580" marR="68580" marT="34290" marB="34290"/>
                </a:tc>
                <a:extLst>
                  <a:ext uri="{0D108BD9-81ED-4DB2-BD59-A6C34878D82A}">
                    <a16:rowId xmlns:a16="http://schemas.microsoft.com/office/drawing/2014/main" val="10009"/>
                  </a:ext>
                </a:extLst>
              </a:tr>
              <a:tr h="364096">
                <a:tc>
                  <a:txBody>
                    <a:bodyPr/>
                    <a:lstStyle/>
                    <a:p>
                      <a:r>
                        <a:rPr lang="en-US" sz="1300" dirty="0"/>
                        <a:t>Judah Alone</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 fall of Israel</a:t>
                      </a:r>
                      <a:r>
                        <a:rPr lang="en-US" sz="1300" baseline="0" dirty="0"/>
                        <a:t> to the fall of Judah</a:t>
                      </a:r>
                      <a:endParaRPr lang="en-US" sz="1300" dirty="0"/>
                    </a:p>
                  </a:txBody>
                  <a:tcPr marL="68580" marR="68580" marT="34290" marB="34290"/>
                </a:tc>
                <a:tc>
                  <a:txBody>
                    <a:bodyPr/>
                    <a:lstStyle/>
                    <a:p>
                      <a:r>
                        <a:rPr lang="en-US" sz="1300" dirty="0"/>
                        <a:t>2 Ki. 21-25; 2 Chr. 10-32</a:t>
                      </a:r>
                    </a:p>
                  </a:txBody>
                  <a:tcPr marL="68580" marR="68580" marT="34290" marB="34290"/>
                </a:tc>
                <a:tc>
                  <a:txBody>
                    <a:bodyPr/>
                    <a:lstStyle/>
                    <a:p>
                      <a:pPr algn="ctr"/>
                      <a:r>
                        <a:rPr lang="en-US" sz="1300" dirty="0"/>
                        <a:t>125</a:t>
                      </a:r>
                    </a:p>
                  </a:txBody>
                  <a:tcPr marL="68580" marR="68580" marT="34290" marB="34290"/>
                </a:tc>
                <a:tc>
                  <a:txBody>
                    <a:bodyPr/>
                    <a:lstStyle/>
                    <a:p>
                      <a:r>
                        <a:rPr lang="en-US" sz="1300" dirty="0"/>
                        <a:t>Josiah</a:t>
                      </a:r>
                    </a:p>
                  </a:txBody>
                  <a:tcPr marL="68580" marR="68580" marT="34290" marB="34290"/>
                </a:tc>
                <a:extLst>
                  <a:ext uri="{0D108BD9-81ED-4DB2-BD59-A6C34878D82A}">
                    <a16:rowId xmlns:a16="http://schemas.microsoft.com/office/drawing/2014/main" val="10010"/>
                  </a:ext>
                </a:extLst>
              </a:tr>
              <a:tr h="392448">
                <a:tc>
                  <a:txBody>
                    <a:bodyPr/>
                    <a:lstStyle/>
                    <a:p>
                      <a:r>
                        <a:rPr lang="en-US" sz="1300" dirty="0"/>
                        <a:t>Babylonian Captivity</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 the fall of Judah to</a:t>
                      </a:r>
                      <a:r>
                        <a:rPr lang="en-US" sz="1300" baseline="0" dirty="0"/>
                        <a:t> the return</a:t>
                      </a:r>
                      <a:endParaRPr lang="en-US" sz="1300" dirty="0"/>
                    </a:p>
                  </a:txBody>
                  <a:tcPr marL="68580" marR="68580" marT="34290" marB="34290"/>
                </a:tc>
                <a:tc>
                  <a:txBody>
                    <a:bodyPr/>
                    <a:lstStyle/>
                    <a:p>
                      <a:r>
                        <a:rPr lang="en-US" sz="1300" dirty="0"/>
                        <a:t>2 Ki. 25-8- 21;</a:t>
                      </a:r>
                      <a:r>
                        <a:rPr lang="en-US" sz="1300" baseline="0" dirty="0"/>
                        <a:t> Dan. 1-6</a:t>
                      </a:r>
                      <a:endParaRPr lang="en-US" sz="1300" dirty="0"/>
                    </a:p>
                  </a:txBody>
                  <a:tcPr marL="68580" marR="68580" marT="34290" marB="34290"/>
                </a:tc>
                <a:tc>
                  <a:txBody>
                    <a:bodyPr/>
                    <a:lstStyle/>
                    <a:p>
                      <a:pPr algn="ctr"/>
                      <a:r>
                        <a:rPr lang="en-US" sz="1300" dirty="0"/>
                        <a:t>70</a:t>
                      </a:r>
                    </a:p>
                  </a:txBody>
                  <a:tcPr marL="68580" marR="68580" marT="34290" marB="34290"/>
                </a:tc>
                <a:tc>
                  <a:txBody>
                    <a:bodyPr/>
                    <a:lstStyle/>
                    <a:p>
                      <a:r>
                        <a:rPr lang="en-US" sz="1300" dirty="0"/>
                        <a:t>Daniel</a:t>
                      </a:r>
                    </a:p>
                  </a:txBody>
                  <a:tcPr marL="68580" marR="68580" marT="34290" marB="34290"/>
                </a:tc>
                <a:extLst>
                  <a:ext uri="{0D108BD9-81ED-4DB2-BD59-A6C34878D82A}">
                    <a16:rowId xmlns:a16="http://schemas.microsoft.com/office/drawing/2014/main" val="10011"/>
                  </a:ext>
                </a:extLst>
              </a:tr>
              <a:tr h="350661">
                <a:tc>
                  <a:txBody>
                    <a:bodyPr/>
                    <a:lstStyle/>
                    <a:p>
                      <a:r>
                        <a:rPr lang="en-US" sz="1300" dirty="0"/>
                        <a:t>Restoration of the Jews</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a:t>
                      </a:r>
                      <a:r>
                        <a:rPr lang="en-US" sz="1300" baseline="0" dirty="0"/>
                        <a:t> the return to end of OT history</a:t>
                      </a:r>
                      <a:endParaRPr lang="en-US" sz="1300" dirty="0"/>
                    </a:p>
                  </a:txBody>
                  <a:tcPr marL="68580" marR="68580" marT="34290" marB="34290"/>
                </a:tc>
                <a:tc>
                  <a:txBody>
                    <a:bodyPr/>
                    <a:lstStyle/>
                    <a:p>
                      <a:r>
                        <a:rPr lang="en-US" sz="1300" dirty="0"/>
                        <a:t>Ezra, Nehemiah</a:t>
                      </a:r>
                    </a:p>
                  </a:txBody>
                  <a:tcPr marL="68580" marR="68580" marT="34290" marB="34290"/>
                </a:tc>
                <a:tc>
                  <a:txBody>
                    <a:bodyPr/>
                    <a:lstStyle/>
                    <a:p>
                      <a:pPr algn="ctr"/>
                      <a:r>
                        <a:rPr lang="en-US" sz="1300" dirty="0"/>
                        <a:t>92</a:t>
                      </a:r>
                    </a:p>
                  </a:txBody>
                  <a:tcPr marL="68580" marR="68580" marT="34290" marB="34290"/>
                </a:tc>
                <a:tc>
                  <a:txBody>
                    <a:bodyPr/>
                    <a:lstStyle/>
                    <a:p>
                      <a:r>
                        <a:rPr lang="en-US" sz="1300" dirty="0"/>
                        <a:t>Ezra</a:t>
                      </a:r>
                    </a:p>
                  </a:txBody>
                  <a:tcPr marL="68580" marR="68580" marT="34290" marB="34290"/>
                </a:tc>
                <a:extLst>
                  <a:ext uri="{0D108BD9-81ED-4DB2-BD59-A6C34878D82A}">
                    <a16:rowId xmlns:a16="http://schemas.microsoft.com/office/drawing/2014/main" val="10012"/>
                  </a:ext>
                </a:extLst>
              </a:tr>
              <a:tr h="555140">
                <a:tc>
                  <a:txBody>
                    <a:bodyPr/>
                    <a:lstStyle/>
                    <a:p>
                      <a:r>
                        <a:rPr lang="en-US" sz="1300" dirty="0"/>
                        <a:t>Between the Testaments</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t>From end</a:t>
                      </a:r>
                      <a:r>
                        <a:rPr lang="en-US" sz="1300" baseline="0" dirty="0"/>
                        <a:t> of OT to the beginning of the NT</a:t>
                      </a:r>
                      <a:endParaRPr lang="en-US" sz="1300" dirty="0"/>
                    </a:p>
                    <a:p>
                      <a:endParaRPr lang="en-US" sz="600" dirty="0"/>
                    </a:p>
                  </a:txBody>
                  <a:tcPr marL="68580" marR="68580" marT="34290" marB="34290"/>
                </a:tc>
                <a:tc>
                  <a:txBody>
                    <a:bodyPr/>
                    <a:lstStyle/>
                    <a:p>
                      <a:r>
                        <a:rPr lang="en-US" sz="1300" dirty="0"/>
                        <a:t>None</a:t>
                      </a:r>
                    </a:p>
                  </a:txBody>
                  <a:tcPr marL="68580" marR="68580" marT="34290" marB="34290"/>
                </a:tc>
                <a:tc>
                  <a:txBody>
                    <a:bodyPr/>
                    <a:lstStyle/>
                    <a:p>
                      <a:pPr algn="ctr"/>
                      <a:r>
                        <a:rPr lang="en-US" sz="1300" dirty="0"/>
                        <a:t>400</a:t>
                      </a:r>
                    </a:p>
                  </a:txBody>
                  <a:tcPr marL="68580" marR="68580" marT="34290" marB="34290"/>
                </a:tc>
                <a:tc>
                  <a:txBody>
                    <a:bodyPr/>
                    <a:lstStyle/>
                    <a:p>
                      <a:r>
                        <a:rPr lang="en-US" sz="1300" dirty="0"/>
                        <a:t>Judas Maccabe</a:t>
                      </a:r>
                    </a:p>
                  </a:txBody>
                  <a:tcPr marL="68580" marR="68580" marT="34290" marB="34290"/>
                </a:tc>
                <a:extLst>
                  <a:ext uri="{0D108BD9-81ED-4DB2-BD59-A6C34878D82A}">
                    <a16:rowId xmlns:a16="http://schemas.microsoft.com/office/drawing/2014/main" val="10013"/>
                  </a:ext>
                </a:extLst>
              </a:tr>
              <a:tr h="350661">
                <a:tc>
                  <a:txBody>
                    <a:bodyPr/>
                    <a:lstStyle/>
                    <a:p>
                      <a:r>
                        <a:rPr lang="en-US" sz="1300" dirty="0"/>
                        <a:t>Life of Christ</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 birth of Jesus to ascension</a:t>
                      </a:r>
                    </a:p>
                  </a:txBody>
                  <a:tcPr marL="68580" marR="68580" marT="34290" marB="34290"/>
                </a:tc>
                <a:tc>
                  <a:txBody>
                    <a:bodyPr/>
                    <a:lstStyle/>
                    <a:p>
                      <a:r>
                        <a:rPr lang="en-US" sz="1300" dirty="0"/>
                        <a:t>Mt-Jhn 21; Acts1</a:t>
                      </a:r>
                    </a:p>
                  </a:txBody>
                  <a:tcPr marL="68580" marR="68580" marT="34290" marB="34290"/>
                </a:tc>
                <a:tc>
                  <a:txBody>
                    <a:bodyPr/>
                    <a:lstStyle/>
                    <a:p>
                      <a:pPr algn="ctr"/>
                      <a:r>
                        <a:rPr lang="en-US" sz="1300" dirty="0"/>
                        <a:t>34</a:t>
                      </a:r>
                    </a:p>
                  </a:txBody>
                  <a:tcPr marL="68580" marR="68580" marT="34290" marB="34290"/>
                </a:tc>
                <a:tc>
                  <a:txBody>
                    <a:bodyPr/>
                    <a:lstStyle/>
                    <a:p>
                      <a:r>
                        <a:rPr lang="en-US" sz="1300" dirty="0"/>
                        <a:t>Jesus</a:t>
                      </a:r>
                    </a:p>
                  </a:txBody>
                  <a:tcPr marL="68580" marR="68580" marT="34290" marB="34290"/>
                </a:tc>
                <a:extLst>
                  <a:ext uri="{0D108BD9-81ED-4DB2-BD59-A6C34878D82A}">
                    <a16:rowId xmlns:a16="http://schemas.microsoft.com/office/drawing/2014/main" val="10014"/>
                  </a:ext>
                </a:extLst>
              </a:tr>
              <a:tr h="480969">
                <a:tc>
                  <a:txBody>
                    <a:bodyPr/>
                    <a:lstStyle/>
                    <a:p>
                      <a:r>
                        <a:rPr lang="en-US" sz="1300" dirty="0"/>
                        <a:t>The Church</a:t>
                      </a:r>
                      <a:endParaRPr lang="en-US" sz="1300" dirty="0">
                        <a:latin typeface="Abadi MT Condensed Extra Bold" charset="0"/>
                        <a:ea typeface="Abadi MT Condensed Extra Bold" charset="0"/>
                        <a:cs typeface="Abadi MT Condensed Extra Bold" charset="0"/>
                      </a:endParaRPr>
                    </a:p>
                  </a:txBody>
                  <a:tcPr marL="68580" marR="68580" marT="34290" marB="34290"/>
                </a:tc>
                <a:tc>
                  <a:txBody>
                    <a:bodyPr/>
                    <a:lstStyle/>
                    <a:p>
                      <a:r>
                        <a:rPr lang="en-US" sz="1300" dirty="0"/>
                        <a:t>From ascension to death of Paul (96 AD approx.)</a:t>
                      </a:r>
                    </a:p>
                  </a:txBody>
                  <a:tcPr marL="68580" marR="68580" marT="34290" marB="34290"/>
                </a:tc>
                <a:tc>
                  <a:txBody>
                    <a:bodyPr/>
                    <a:lstStyle/>
                    <a:p>
                      <a:r>
                        <a:rPr lang="en-US" sz="1300" dirty="0"/>
                        <a:t>Acts 2-Revelation</a:t>
                      </a:r>
                    </a:p>
                  </a:txBody>
                  <a:tcPr marL="68580" marR="68580" marT="34290" marB="34290"/>
                </a:tc>
                <a:tc>
                  <a:txBody>
                    <a:bodyPr/>
                    <a:lstStyle/>
                    <a:p>
                      <a:pPr algn="ctr"/>
                      <a:r>
                        <a:rPr lang="en-US" sz="1300" dirty="0"/>
                        <a:t>70</a:t>
                      </a:r>
                    </a:p>
                  </a:txBody>
                  <a:tcPr marL="68580" marR="68580" marT="34290" marB="34290"/>
                </a:tc>
                <a:tc>
                  <a:txBody>
                    <a:bodyPr/>
                    <a:lstStyle/>
                    <a:p>
                      <a:r>
                        <a:rPr lang="en-US" sz="1300" dirty="0"/>
                        <a:t>Paul</a:t>
                      </a:r>
                    </a:p>
                  </a:txBody>
                  <a:tcPr marL="68580" marR="68580" marT="34290" marB="3429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29042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6264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8716"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3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08FE-32FF-D043-B68E-7FD27DC312CC}"/>
              </a:ext>
            </a:extLst>
          </p:cNvPr>
          <p:cNvSpPr>
            <a:spLocks noGrp="1"/>
          </p:cNvSpPr>
          <p:nvPr>
            <p:ph type="title"/>
          </p:nvPr>
        </p:nvSpPr>
        <p:spPr/>
        <p:txBody>
          <a:bodyPr/>
          <a:lstStyle/>
          <a:p>
            <a:r>
              <a:rPr lang="en-US" dirty="0"/>
              <a:t>David’s rise to power</a:t>
            </a:r>
          </a:p>
        </p:txBody>
      </p:sp>
      <p:sp>
        <p:nvSpPr>
          <p:cNvPr id="3" name="Content Placeholder 2">
            <a:extLst>
              <a:ext uri="{FF2B5EF4-FFF2-40B4-BE49-F238E27FC236}">
                <a16:creationId xmlns:a16="http://schemas.microsoft.com/office/drawing/2014/main" id="{697B6E10-359C-7045-8392-93C09B4B2B2F}"/>
              </a:ext>
            </a:extLst>
          </p:cNvPr>
          <p:cNvSpPr>
            <a:spLocks noGrp="1"/>
          </p:cNvSpPr>
          <p:nvPr>
            <p:ph idx="1"/>
          </p:nvPr>
        </p:nvSpPr>
        <p:spPr/>
        <p:txBody>
          <a:bodyPr>
            <a:normAutofit lnSpcReduction="10000"/>
          </a:bodyPr>
          <a:lstStyle/>
          <a:p>
            <a:pPr marL="118872" indent="0">
              <a:buNone/>
            </a:pPr>
            <a:r>
              <a:rPr lang="en-US" sz="2200" dirty="0"/>
              <a:t>“David must surely have mixed emotions as he considers the future. He is obviously relieved to be free of Saul’s constant threats, but the mantle of responsibility is now his.  (His kingship over ALL Israel is still some seven years away.  He must rule over Judah alone until civil conflict is resolved and he is accepted by all the people).  </a:t>
            </a:r>
          </a:p>
          <a:p>
            <a:pPr marL="118872" indent="0">
              <a:buNone/>
            </a:pPr>
            <a:endParaRPr lang="en-US" sz="2200" dirty="0"/>
          </a:p>
          <a:p>
            <a:pPr marL="118872" indent="0">
              <a:buNone/>
            </a:pPr>
            <a:r>
              <a:rPr lang="en-US" sz="2200" dirty="0"/>
              <a:t>The most significant move which David will make as King of Israel is the capture and occupation of Israel, known even to this day as the city of David.  To that city he will also return the sacred ark of God and make initial plans for the building of a permanent temple.  For all his efforts, David is assured by God that he and his family will be blessed.” --- F. LaGard Smith, The Narrative Bible, page 434</a:t>
            </a:r>
          </a:p>
          <a:p>
            <a:pPr marL="118872" indent="0">
              <a:buNone/>
            </a:pPr>
            <a:endParaRPr lang="en-US" sz="2400" dirty="0"/>
          </a:p>
          <a:p>
            <a:pPr marL="118872" indent="0">
              <a:buNone/>
            </a:pPr>
            <a:r>
              <a:rPr lang="en-US" sz="2400" dirty="0"/>
              <a:t>  </a:t>
            </a:r>
          </a:p>
        </p:txBody>
      </p:sp>
    </p:spTree>
    <p:extLst>
      <p:ext uri="{BB962C8B-B14F-4D97-AF65-F5344CB8AC3E}">
        <p14:creationId xmlns:p14="http://schemas.microsoft.com/office/powerpoint/2010/main" val="409786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D430-773C-B84E-AA1F-A322006D9B56}"/>
              </a:ext>
            </a:extLst>
          </p:cNvPr>
          <p:cNvSpPr>
            <a:spLocks noGrp="1"/>
          </p:cNvSpPr>
          <p:nvPr>
            <p:ph type="title"/>
          </p:nvPr>
        </p:nvSpPr>
        <p:spPr/>
        <p:txBody>
          <a:bodyPr>
            <a:normAutofit/>
          </a:bodyPr>
          <a:lstStyle/>
          <a:p>
            <a:r>
              <a:rPr lang="en-US" sz="3200" dirty="0"/>
              <a:t>David’s background</a:t>
            </a:r>
          </a:p>
        </p:txBody>
      </p:sp>
      <p:sp>
        <p:nvSpPr>
          <p:cNvPr id="3" name="Content Placeholder 2">
            <a:extLst>
              <a:ext uri="{FF2B5EF4-FFF2-40B4-BE49-F238E27FC236}">
                <a16:creationId xmlns:a16="http://schemas.microsoft.com/office/drawing/2014/main" id="{4401D394-AC01-134F-864E-DADD0E081DD1}"/>
              </a:ext>
            </a:extLst>
          </p:cNvPr>
          <p:cNvSpPr>
            <a:spLocks noGrp="1"/>
          </p:cNvSpPr>
          <p:nvPr>
            <p:ph idx="1"/>
          </p:nvPr>
        </p:nvSpPr>
        <p:spPr/>
        <p:txBody>
          <a:bodyPr>
            <a:normAutofit fontScale="92500"/>
          </a:bodyPr>
          <a:lstStyle/>
          <a:p>
            <a:pPr marL="118872" indent="0">
              <a:buNone/>
            </a:pPr>
            <a:r>
              <a:rPr lang="en-US" sz="2200" dirty="0"/>
              <a:t>“To begin with he came from the large and important tribe of Judah which occupied the prominent place in the history of the Hebrew people.  He was the son of Jesse, who was a pious and eminent descendent of Ruth and Boaz.  He was born in Bethlehem, a little city six miles south of Jerusalem.  This little city, too, has had a prominent place in the affairs of Israel.  </a:t>
            </a:r>
          </a:p>
          <a:p>
            <a:pPr marL="118872" indent="0">
              <a:buNone/>
            </a:pPr>
            <a:endParaRPr lang="en-US" sz="2200" dirty="0"/>
          </a:p>
          <a:p>
            <a:pPr marL="118872" indent="0">
              <a:buNone/>
            </a:pPr>
            <a:r>
              <a:rPr lang="en-US" sz="2200" dirty="0"/>
              <a:t>The boy is introduced to us as a shepherd lad.  As such he would develop self-reliance, courage, and meditative spirit.  From the first he seems to </a:t>
            </a:r>
            <a:r>
              <a:rPr lang="en-US" sz="2200" dirty="0" err="1"/>
              <a:t>hve</a:t>
            </a:r>
            <a:r>
              <a:rPr lang="en-US" sz="2200" dirty="0"/>
              <a:t> been devout and worshipful in spirit.  He as clean in his habits and is described as attractive in appearance with a ruddy complexion.  He must have had an unusual combination of desirable qualities --- modesty, sincerity, warmth, piety, faith, courage, and a brilliant mind.  Many scholars rank David as the foremost character of the Old Testament.” --- Hester, heart of Hebrew History, page 177.       </a:t>
            </a:r>
          </a:p>
        </p:txBody>
      </p:sp>
    </p:spTree>
    <p:extLst>
      <p:ext uri="{BB962C8B-B14F-4D97-AF65-F5344CB8AC3E}">
        <p14:creationId xmlns:p14="http://schemas.microsoft.com/office/powerpoint/2010/main" val="227424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0EDF-DBFB-7C46-83F4-0D840ACAB164}"/>
              </a:ext>
            </a:extLst>
          </p:cNvPr>
          <p:cNvSpPr>
            <a:spLocks noGrp="1"/>
          </p:cNvSpPr>
          <p:nvPr>
            <p:ph type="title"/>
          </p:nvPr>
        </p:nvSpPr>
        <p:spPr/>
        <p:txBody>
          <a:bodyPr>
            <a:normAutofit/>
          </a:bodyPr>
          <a:lstStyle/>
          <a:p>
            <a:r>
              <a:rPr lang="en-US" sz="3200" dirty="0"/>
              <a:t>An appraisal of David</a:t>
            </a:r>
          </a:p>
        </p:txBody>
      </p:sp>
      <p:sp>
        <p:nvSpPr>
          <p:cNvPr id="3" name="Content Placeholder 2">
            <a:extLst>
              <a:ext uri="{FF2B5EF4-FFF2-40B4-BE49-F238E27FC236}">
                <a16:creationId xmlns:a16="http://schemas.microsoft.com/office/drawing/2014/main" id="{5E7E5280-14E7-464B-A6DE-EDE4086613D7}"/>
              </a:ext>
            </a:extLst>
          </p:cNvPr>
          <p:cNvSpPr>
            <a:spLocks noGrp="1"/>
          </p:cNvSpPr>
          <p:nvPr>
            <p:ph idx="1"/>
          </p:nvPr>
        </p:nvSpPr>
        <p:spPr/>
        <p:txBody>
          <a:bodyPr>
            <a:normAutofit/>
          </a:bodyPr>
          <a:lstStyle/>
          <a:p>
            <a:pPr marL="118872" indent="0">
              <a:buNone/>
            </a:pPr>
            <a:r>
              <a:rPr lang="en-US" sz="2200" dirty="0"/>
              <a:t>“David had many admirable personal qualities. From the very first people were attracted to him.  He won his way into the affections of Saul’s family; he was soon idolized by the public; he was a hero to all the outlaws who followed him in this period of his career; he was respected by his enemies; he was loved by all who came under the spell of his winsome personality. On the whole his personal character was good; he was a man of integrity.” -- Hester, Heart of Hebrew History, page 189.  </a:t>
            </a:r>
          </a:p>
        </p:txBody>
      </p:sp>
    </p:spTree>
    <p:extLst>
      <p:ext uri="{BB962C8B-B14F-4D97-AF65-F5344CB8AC3E}">
        <p14:creationId xmlns:p14="http://schemas.microsoft.com/office/powerpoint/2010/main" val="125023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0EDF-DBFB-7C46-83F4-0D840ACAB164}"/>
              </a:ext>
            </a:extLst>
          </p:cNvPr>
          <p:cNvSpPr>
            <a:spLocks noGrp="1"/>
          </p:cNvSpPr>
          <p:nvPr>
            <p:ph type="title"/>
          </p:nvPr>
        </p:nvSpPr>
        <p:spPr/>
        <p:txBody>
          <a:bodyPr>
            <a:normAutofit/>
          </a:bodyPr>
          <a:lstStyle/>
          <a:p>
            <a:r>
              <a:rPr lang="en-US" sz="3200" dirty="0"/>
              <a:t>David’s strengths</a:t>
            </a:r>
          </a:p>
        </p:txBody>
      </p:sp>
      <p:sp>
        <p:nvSpPr>
          <p:cNvPr id="3" name="Content Placeholder 2">
            <a:extLst>
              <a:ext uri="{FF2B5EF4-FFF2-40B4-BE49-F238E27FC236}">
                <a16:creationId xmlns:a16="http://schemas.microsoft.com/office/drawing/2014/main" id="{5E7E5280-14E7-464B-A6DE-EDE4086613D7}"/>
              </a:ext>
            </a:extLst>
          </p:cNvPr>
          <p:cNvSpPr>
            <a:spLocks noGrp="1"/>
          </p:cNvSpPr>
          <p:nvPr>
            <p:ph idx="1"/>
          </p:nvPr>
        </p:nvSpPr>
        <p:spPr/>
        <p:txBody>
          <a:bodyPr>
            <a:normAutofit/>
          </a:bodyPr>
          <a:lstStyle/>
          <a:p>
            <a:pPr>
              <a:buFont typeface="Arial" panose="020B0604020202020204" pitchFamily="34" charset="0"/>
              <a:buChar char="•"/>
            </a:pPr>
            <a:r>
              <a:rPr lang="en-US" sz="2400" dirty="0"/>
              <a:t>He was a capable musician.</a:t>
            </a:r>
          </a:p>
          <a:p>
            <a:pPr>
              <a:buFont typeface="Arial" panose="020B0604020202020204" pitchFamily="34" charset="0"/>
              <a:buChar char="•"/>
            </a:pPr>
            <a:r>
              <a:rPr lang="en-US" sz="2400" dirty="0"/>
              <a:t>He was one of the best known and loved poets of his time.  Many of the Psalms were composed by him.  </a:t>
            </a:r>
          </a:p>
          <a:p>
            <a:pPr>
              <a:buFont typeface="Arial" panose="020B0604020202020204" pitchFamily="34" charset="0"/>
              <a:buChar char="•"/>
            </a:pPr>
            <a:r>
              <a:rPr lang="en-US" sz="2400" dirty="0"/>
              <a:t>As a warrior and military man he was fearless.  By his military achievements he made his nation great.  </a:t>
            </a:r>
          </a:p>
          <a:p>
            <a:pPr>
              <a:buFont typeface="Arial" panose="020B0604020202020204" pitchFamily="34" charset="0"/>
              <a:buChar char="•"/>
            </a:pPr>
            <a:r>
              <a:rPr lang="en-US" sz="2400" dirty="0"/>
              <a:t>As a king he was without an equal in all the life of his nation.  </a:t>
            </a:r>
          </a:p>
          <a:p>
            <a:pPr>
              <a:buFont typeface="Arial" panose="020B0604020202020204" pitchFamily="34" charset="0"/>
              <a:buChar char="•"/>
            </a:pPr>
            <a:r>
              <a:rPr lang="en-US" sz="2400" dirty="0"/>
              <a:t>As a religious leader he was exceptional.  </a:t>
            </a:r>
          </a:p>
          <a:p>
            <a:pPr>
              <a:buFont typeface="Arial" panose="020B0604020202020204" pitchFamily="34" charset="0"/>
              <a:buChar char="•"/>
            </a:pPr>
            <a:r>
              <a:rPr lang="en-US" sz="2400" dirty="0"/>
              <a:t>As a model for repentance, “he was a man after God’s own heart.”</a:t>
            </a:r>
          </a:p>
          <a:p>
            <a:pPr>
              <a:buFont typeface="Arial" panose="020B0604020202020204" pitchFamily="34" charset="0"/>
              <a:buChar char="•"/>
            </a:pPr>
            <a:endParaRPr lang="en-US" sz="2400" dirty="0"/>
          </a:p>
          <a:p>
            <a:pPr>
              <a:buFont typeface="Arial" panose="020B0604020202020204" pitchFamily="34" charset="0"/>
              <a:buChar char="•"/>
            </a:pPr>
            <a:endParaRPr lang="en-US" sz="2200" dirty="0"/>
          </a:p>
        </p:txBody>
      </p:sp>
    </p:spTree>
    <p:extLst>
      <p:ext uri="{BB962C8B-B14F-4D97-AF65-F5344CB8AC3E}">
        <p14:creationId xmlns:p14="http://schemas.microsoft.com/office/powerpoint/2010/main" val="340373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3789</Words>
  <Application>Microsoft Macintosh PowerPoint</Application>
  <PresentationFormat>On-screen Show (4:3)</PresentationFormat>
  <Paragraphs>269</Paragraphs>
  <Slides>16</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Abadi MT Condensed Extra Bold</vt:lpstr>
      <vt:lpstr>Arial</vt:lpstr>
      <vt:lpstr>Arial Black</vt:lpstr>
      <vt:lpstr>Arial Narrow</vt:lpstr>
      <vt:lpstr>Calibri</vt:lpstr>
      <vt:lpstr>Corbel</vt:lpstr>
      <vt:lpstr>Wingdings</vt:lpstr>
      <vt:lpstr>Wingdings 2</vt:lpstr>
      <vt:lpstr>Wingdings 3</vt:lpstr>
      <vt:lpstr>Module</vt:lpstr>
      <vt:lpstr>Symphony of the Scriptures</vt:lpstr>
      <vt:lpstr>2 Samuel</vt:lpstr>
      <vt:lpstr>PowerPoint Presentation</vt:lpstr>
      <vt:lpstr>PowerPoint Presentation</vt:lpstr>
      <vt:lpstr>PowerPoint Presentation</vt:lpstr>
      <vt:lpstr>David’s rise to power</vt:lpstr>
      <vt:lpstr>David’s background</vt:lpstr>
      <vt:lpstr>An appraisal of David</vt:lpstr>
      <vt:lpstr>David’s strengths</vt:lpstr>
      <vt:lpstr>Who wrote the book?</vt:lpstr>
      <vt:lpstr>Where are we?</vt:lpstr>
      <vt:lpstr>Why is 2 Samuel so important?</vt:lpstr>
      <vt:lpstr>What's the point?</vt:lpstr>
      <vt:lpstr>How do I apply this?</vt:lpstr>
      <vt:lpstr>Brief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Symphony of the Scriptures</dc:title>
  <cp:lastModifiedBy>Ross Fink</cp:lastModifiedBy>
  <cp:revision>13</cp:revision>
  <dcterms:modified xsi:type="dcterms:W3CDTF">2022-12-28T19:41:13Z</dcterms:modified>
</cp:coreProperties>
</file>